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71" r:id="rId2"/>
    <p:sldMasterId id="2147483652" r:id="rId3"/>
    <p:sldMasterId id="2147483658" r:id="rId4"/>
  </p:sldMasterIdLst>
  <p:notesMasterIdLst>
    <p:notesMasterId r:id="rId14"/>
  </p:notesMasterIdLst>
  <p:sldIdLst>
    <p:sldId id="267" r:id="rId5"/>
    <p:sldId id="273" r:id="rId6"/>
    <p:sldId id="275" r:id="rId7"/>
    <p:sldId id="269" r:id="rId8"/>
    <p:sldId id="274"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8" d="100"/>
          <a:sy n="98" d="100"/>
        </p:scale>
        <p:origin x="11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A4E0F9-C933-43FE-9D31-4CCE7E9D7CFF}" type="datetimeFigureOut">
              <a:rPr lang="en-GB" smtClean="0"/>
              <a:t>24/05/2018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AD564E-279F-4158-A697-4465545E0086}" type="slidenum">
              <a:rPr lang="en-GB" smtClean="0"/>
              <a:t>‹#›</a:t>
            </a:fld>
            <a:endParaRPr lang="en-GB"/>
          </a:p>
        </p:txBody>
      </p:sp>
    </p:spTree>
    <p:extLst>
      <p:ext uri="{BB962C8B-B14F-4D97-AF65-F5344CB8AC3E}">
        <p14:creationId xmlns:p14="http://schemas.microsoft.com/office/powerpoint/2010/main" val="424153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AD564E-279F-4158-A697-4465545E0086}" type="slidenum">
              <a:rPr lang="en-GB" smtClean="0"/>
              <a:t>4</a:t>
            </a:fld>
            <a:endParaRPr lang="en-GB"/>
          </a:p>
        </p:txBody>
      </p:sp>
    </p:spTree>
    <p:extLst>
      <p:ext uri="{BB962C8B-B14F-4D97-AF65-F5344CB8AC3E}">
        <p14:creationId xmlns:p14="http://schemas.microsoft.com/office/powerpoint/2010/main" val="129672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9208" y="1556792"/>
            <a:ext cx="3250704" cy="562074"/>
          </a:xfrm>
          <a:prstGeom prst="rect">
            <a:avLst/>
          </a:prstGeom>
        </p:spPr>
        <p:txBody>
          <a:bodyPr vert="horz" lIns="91440" tIns="45720" rIns="91440" bIns="45720" rtlCol="0" anchor="ctr">
            <a:normAutofit/>
          </a:bodyPr>
          <a:lstStyle/>
          <a:p>
            <a:r>
              <a:rPr lang="en-US" dirty="0"/>
              <a:t>Presentation Title</a:t>
            </a:r>
            <a:endParaRPr lang="en-GB" dirty="0"/>
          </a:p>
        </p:txBody>
      </p:sp>
      <p:sp>
        <p:nvSpPr>
          <p:cNvPr id="4" name="Text Placeholder 3"/>
          <p:cNvSpPr>
            <a:spLocks noGrp="1"/>
          </p:cNvSpPr>
          <p:nvPr>
            <p:ph type="body" sz="quarter" idx="10" hasCustomPrompt="1"/>
          </p:nvPr>
        </p:nvSpPr>
        <p:spPr>
          <a:xfrm>
            <a:off x="539552" y="2060848"/>
            <a:ext cx="2665412" cy="360363"/>
          </a:xfrm>
          <a:prstGeom prst="rect">
            <a:avLst/>
          </a:prstGeom>
        </p:spPr>
        <p:txBody>
          <a:bodyPr/>
          <a:lstStyle>
            <a:lvl1pPr marL="0" indent="0">
              <a:buNone/>
              <a:defRPr sz="3200"/>
            </a:lvl1pPr>
          </a:lstStyle>
          <a:p>
            <a:r>
              <a:rPr lang="en-GB" sz="1400" dirty="0">
                <a:solidFill>
                  <a:schemeClr val="bg1"/>
                </a:solidFill>
                <a:latin typeface="Arial" pitchFamily="34" charset="0"/>
                <a:cs typeface="Arial" pitchFamily="34" charset="0"/>
              </a:rPr>
              <a:t>00/00/2015</a:t>
            </a:r>
          </a:p>
        </p:txBody>
      </p:sp>
    </p:spTree>
    <p:extLst>
      <p:ext uri="{BB962C8B-B14F-4D97-AF65-F5344CB8AC3E}">
        <p14:creationId xmlns:p14="http://schemas.microsoft.com/office/powerpoint/2010/main" val="84791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92F935-CB64-4A3C-9E37-1B1F45E49C6E}"/>
              </a:ext>
            </a:extLst>
          </p:cNvPr>
          <p:cNvSpPr>
            <a:spLocks noGrp="1"/>
          </p:cNvSpPr>
          <p:nvPr>
            <p:ph type="dt" sz="half" idx="10"/>
          </p:nvPr>
        </p:nvSpPr>
        <p:spPr/>
        <p:txBody>
          <a:bodyPr/>
          <a:lstStyle/>
          <a:p>
            <a:fld id="{C4531584-4090-40B7-89CA-AD920F04D4B1}" type="datetimeFigureOut">
              <a:rPr lang="en-US" smtClean="0"/>
              <a:t>5/24/2018</a:t>
            </a:fld>
            <a:endParaRPr lang="en-US"/>
          </a:p>
        </p:txBody>
      </p:sp>
      <p:sp>
        <p:nvSpPr>
          <p:cNvPr id="3" name="Footer Placeholder 2">
            <a:extLst>
              <a:ext uri="{FF2B5EF4-FFF2-40B4-BE49-F238E27FC236}">
                <a16:creationId xmlns:a16="http://schemas.microsoft.com/office/drawing/2014/main" id="{310691B9-AF97-4215-80C9-529E6D1CA9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3DE8B6-538E-4F62-8C0A-141BBCD9E336}"/>
              </a:ext>
            </a:extLst>
          </p:cNvPr>
          <p:cNvSpPr>
            <a:spLocks noGrp="1"/>
          </p:cNvSpPr>
          <p:nvPr>
            <p:ph type="sldNum" sz="quarter" idx="12"/>
          </p:nvPr>
        </p:nvSpPr>
        <p:spPr/>
        <p:txBody>
          <a:bodyPr/>
          <a:lstStyle/>
          <a:p>
            <a:fld id="{161D76A0-BC26-472F-9ADE-FAB34633436A}" type="slidenum">
              <a:rPr lang="en-US" smtClean="0"/>
              <a:pPr/>
              <a:t>‹#›</a:t>
            </a:fld>
            <a:endParaRPr lang="en-US"/>
          </a:p>
        </p:txBody>
      </p:sp>
    </p:spTree>
    <p:extLst>
      <p:ext uri="{BB962C8B-B14F-4D97-AF65-F5344CB8AC3E}">
        <p14:creationId xmlns:p14="http://schemas.microsoft.com/office/powerpoint/2010/main" val="201718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29208" y="1556792"/>
            <a:ext cx="3250704" cy="562074"/>
          </a:xfrm>
          <a:prstGeom prst="rect">
            <a:avLst/>
          </a:prstGeom>
        </p:spPr>
        <p:txBody>
          <a:bodyPr vert="horz" lIns="91440" tIns="45720" rIns="91440" bIns="45720" rtlCol="0" anchor="ctr">
            <a:normAutofit/>
          </a:bodyPr>
          <a:lstStyle/>
          <a:p>
            <a:r>
              <a:rPr lang="en-US" dirty="0"/>
              <a:t>Presentation Title</a:t>
            </a:r>
            <a:endParaRPr lang="en-GB" dirty="0"/>
          </a:p>
        </p:txBody>
      </p:sp>
      <p:sp>
        <p:nvSpPr>
          <p:cNvPr id="3" name="Text Placeholder 3"/>
          <p:cNvSpPr>
            <a:spLocks noGrp="1"/>
          </p:cNvSpPr>
          <p:nvPr>
            <p:ph type="body" sz="quarter" idx="10" hasCustomPrompt="1"/>
          </p:nvPr>
        </p:nvSpPr>
        <p:spPr>
          <a:xfrm>
            <a:off x="539552" y="2060848"/>
            <a:ext cx="2665412" cy="360363"/>
          </a:xfrm>
          <a:prstGeom prst="rect">
            <a:avLst/>
          </a:prstGeom>
        </p:spPr>
        <p:txBody>
          <a:bodyPr/>
          <a:lstStyle>
            <a:lvl1pPr marL="0" indent="0">
              <a:buNone/>
              <a:defRPr sz="3200"/>
            </a:lvl1pPr>
          </a:lstStyle>
          <a:p>
            <a:r>
              <a:rPr lang="en-GB" sz="1400" dirty="0">
                <a:solidFill>
                  <a:schemeClr val="bg1"/>
                </a:solidFill>
                <a:latin typeface="Arial" pitchFamily="34" charset="0"/>
                <a:cs typeface="Arial" pitchFamily="34" charset="0"/>
              </a:rPr>
              <a:t>00/00/2015</a:t>
            </a:r>
          </a:p>
        </p:txBody>
      </p:sp>
    </p:spTree>
    <p:extLst>
      <p:ext uri="{BB962C8B-B14F-4D97-AF65-F5344CB8AC3E}">
        <p14:creationId xmlns:p14="http://schemas.microsoft.com/office/powerpoint/2010/main" val="352020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9552" y="1556792"/>
            <a:ext cx="3240360" cy="1080120"/>
          </a:xfrm>
          <a:prstGeom prst="rect">
            <a:avLst/>
          </a:prstGeom>
        </p:spPr>
        <p:txBody>
          <a:bodyPr vert="horz" lIns="91440" tIns="45720" rIns="91440" bIns="45720" rtlCol="0" anchor="ctr">
            <a:normAutofit/>
          </a:bodyPr>
          <a:lstStyle>
            <a:lvl1pPr>
              <a:defRPr baseline="0"/>
            </a:lvl1pPr>
          </a:lstStyle>
          <a:p>
            <a:r>
              <a:rPr lang="en-US" dirty="0"/>
              <a:t>Presentation title long version</a:t>
            </a:r>
            <a:endParaRPr lang="en-GB" dirty="0"/>
          </a:p>
        </p:txBody>
      </p:sp>
      <p:sp>
        <p:nvSpPr>
          <p:cNvPr id="3" name="Text Placeholder 3"/>
          <p:cNvSpPr>
            <a:spLocks noGrp="1"/>
          </p:cNvSpPr>
          <p:nvPr>
            <p:ph type="body" sz="quarter" idx="10" hasCustomPrompt="1"/>
          </p:nvPr>
        </p:nvSpPr>
        <p:spPr>
          <a:xfrm>
            <a:off x="539552" y="2636912"/>
            <a:ext cx="2665412" cy="360363"/>
          </a:xfrm>
          <a:prstGeom prst="rect">
            <a:avLst/>
          </a:prstGeom>
        </p:spPr>
        <p:txBody>
          <a:bodyPr/>
          <a:lstStyle>
            <a:lvl1pPr marL="0" indent="0">
              <a:buNone/>
              <a:defRPr sz="3200"/>
            </a:lvl1pPr>
          </a:lstStyle>
          <a:p>
            <a:r>
              <a:rPr lang="en-GB" sz="1400" dirty="0">
                <a:solidFill>
                  <a:schemeClr val="bg1"/>
                </a:solidFill>
                <a:latin typeface="Arial" pitchFamily="34" charset="0"/>
                <a:cs typeface="Arial" pitchFamily="34" charset="0"/>
              </a:rPr>
              <a:t>00/00/2015</a:t>
            </a:r>
          </a:p>
        </p:txBody>
      </p:sp>
    </p:spTree>
    <p:extLst>
      <p:ext uri="{BB962C8B-B14F-4D97-AF65-F5344CB8AC3E}">
        <p14:creationId xmlns:p14="http://schemas.microsoft.com/office/powerpoint/2010/main" val="36057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00" y="558000"/>
            <a:ext cx="6692280" cy="576064"/>
          </a:xfrm>
          <a:prstGeom prst="rect">
            <a:avLst/>
          </a:prstGeom>
        </p:spPr>
        <p:txBody>
          <a:body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a:t>WSET | 2017</a:t>
            </a:r>
            <a:endParaRPr lang="en-GB" dirty="0"/>
          </a:p>
        </p:txBody>
      </p:sp>
      <p:sp>
        <p:nvSpPr>
          <p:cNvPr id="6" name="Slide Number Placeholder 5"/>
          <p:cNvSpPr>
            <a:spLocks noGrp="1"/>
          </p:cNvSpPr>
          <p:nvPr>
            <p:ph type="sldNum" sz="quarter" idx="12"/>
          </p:nvPr>
        </p:nvSpPr>
        <p:spPr/>
        <p:txBody>
          <a:bodyPr/>
          <a:lstStyle/>
          <a:p>
            <a:fld id="{855316CD-EF9C-4B4A-8A86-F6EB1F473193}" type="slidenum">
              <a:rPr lang="en-GB" smtClean="0"/>
              <a:t>‹#›</a:t>
            </a:fld>
            <a:endParaRPr lang="en-GB"/>
          </a:p>
        </p:txBody>
      </p:sp>
    </p:spTree>
    <p:extLst>
      <p:ext uri="{BB962C8B-B14F-4D97-AF65-F5344CB8AC3E}">
        <p14:creationId xmlns:p14="http://schemas.microsoft.com/office/powerpoint/2010/main" val="262342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a:t>WSET | 2017</a:t>
            </a:r>
            <a:endParaRPr lang="en-GB" dirty="0"/>
          </a:p>
        </p:txBody>
      </p:sp>
      <p:sp>
        <p:nvSpPr>
          <p:cNvPr id="6" name="Slide Number Placeholder 5"/>
          <p:cNvSpPr>
            <a:spLocks noGrp="1"/>
          </p:cNvSpPr>
          <p:nvPr>
            <p:ph type="sldNum" sz="quarter" idx="12"/>
          </p:nvPr>
        </p:nvSpPr>
        <p:spPr/>
        <p:txBody>
          <a:bodyPr/>
          <a:lstStyle/>
          <a:p>
            <a:fld id="{855316CD-EF9C-4B4A-8A86-F6EB1F473193}" type="slidenum">
              <a:rPr lang="en-GB" smtClean="0"/>
              <a:t>‹#›</a:t>
            </a:fld>
            <a:endParaRPr lang="en-GB"/>
          </a:p>
        </p:txBody>
      </p:sp>
      <p:sp>
        <p:nvSpPr>
          <p:cNvPr id="7" name="Title 1"/>
          <p:cNvSpPr>
            <a:spLocks noGrp="1"/>
          </p:cNvSpPr>
          <p:nvPr>
            <p:ph type="ctrTitle"/>
          </p:nvPr>
        </p:nvSpPr>
        <p:spPr>
          <a:xfrm>
            <a:off x="400000" y="558000"/>
            <a:ext cx="6692280" cy="576064"/>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18624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9600" y="558000"/>
            <a:ext cx="6419056" cy="436910"/>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2348880"/>
            <a:ext cx="4038600" cy="3528392"/>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48200" y="1700808"/>
            <a:ext cx="4038600" cy="4176464"/>
          </a:xfrm>
          <a:prstGeom prst="rect">
            <a:avLst/>
          </a:prstGeom>
        </p:spPr>
        <p:txBody>
          <a:bodyPr anchor="ctr"/>
          <a:lstStyle>
            <a:lvl1pPr marL="0" indent="0" algn="ctr">
              <a:buNone/>
              <a:defRPr sz="1800">
                <a:solidFill>
                  <a:schemeClr val="bg1">
                    <a:lumMod val="65000"/>
                  </a:schemeClr>
                </a:solidFil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dirty="0"/>
              <a:t>Image or graph/chart</a:t>
            </a:r>
          </a:p>
        </p:txBody>
      </p:sp>
      <p:sp>
        <p:nvSpPr>
          <p:cNvPr id="7" name="Slide Number Placeholder 6"/>
          <p:cNvSpPr>
            <a:spLocks noGrp="1"/>
          </p:cNvSpPr>
          <p:nvPr>
            <p:ph type="sldNum" sz="quarter" idx="12"/>
          </p:nvPr>
        </p:nvSpPr>
        <p:spPr/>
        <p:txBody>
          <a:bodyPr/>
          <a:lstStyle/>
          <a:p>
            <a:fld id="{855316CD-EF9C-4B4A-8A86-F6EB1F473193}" type="slidenum">
              <a:rPr lang="en-GB" smtClean="0"/>
              <a:t>‹#›</a:t>
            </a:fld>
            <a:endParaRPr lang="en-GB"/>
          </a:p>
        </p:txBody>
      </p:sp>
      <p:sp>
        <p:nvSpPr>
          <p:cNvPr id="10" name="Content Placeholder 2"/>
          <p:cNvSpPr>
            <a:spLocks noGrp="1"/>
          </p:cNvSpPr>
          <p:nvPr>
            <p:ph sz="half" idx="13" hasCustomPrompt="1"/>
          </p:nvPr>
        </p:nvSpPr>
        <p:spPr>
          <a:xfrm>
            <a:off x="457200" y="1700808"/>
            <a:ext cx="4038600" cy="432049"/>
          </a:xfrm>
          <a:prstGeom prst="rect">
            <a:avLst/>
          </a:prstGeom>
        </p:spPr>
        <p:txBody>
          <a:bodyPr/>
          <a:lstStyle>
            <a:lvl1pPr marL="0" indent="0">
              <a:buNone/>
              <a:defRPr sz="1800" b="1" baseline="0"/>
            </a:lvl1pPr>
            <a:lvl2pPr marL="457200" indent="0">
              <a:buNone/>
              <a:defRPr sz="1800"/>
            </a:lvl2pPr>
            <a:lvl3pPr marL="914400" indent="0">
              <a:buNone/>
              <a:defRPr sz="18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Sub head</a:t>
            </a:r>
          </a:p>
        </p:txBody>
      </p:sp>
      <p:sp>
        <p:nvSpPr>
          <p:cNvPr id="11" name="Date Placeholder 3"/>
          <p:cNvSpPr>
            <a:spLocks noGrp="1"/>
          </p:cNvSpPr>
          <p:nvPr>
            <p:ph type="dt" sz="half" idx="10"/>
          </p:nvPr>
        </p:nvSpPr>
        <p:spPr>
          <a:xfrm>
            <a:off x="457200" y="6356350"/>
            <a:ext cx="2133600" cy="3651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a:t>WSET | 2017</a:t>
            </a:r>
            <a:endParaRPr lang="en-GB" dirty="0"/>
          </a:p>
        </p:txBody>
      </p:sp>
      <p:cxnSp>
        <p:nvCxnSpPr>
          <p:cNvPr id="13" name="Straight Connector 12"/>
          <p:cNvCxnSpPr/>
          <p:nvPr userDrawn="1"/>
        </p:nvCxnSpPr>
        <p:spPr>
          <a:xfrm>
            <a:off x="467544" y="2204864"/>
            <a:ext cx="4032448" cy="0"/>
          </a:xfrm>
          <a:prstGeom prst="line">
            <a:avLst/>
          </a:prstGeom>
          <a:ln w="19050">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85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493095"/>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3095"/>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dirty="0"/>
              <a:t>WSET | 2017</a:t>
            </a:r>
            <a:endParaRPr lang="en-GB" dirty="0"/>
          </a:p>
        </p:txBody>
      </p:sp>
      <p:sp>
        <p:nvSpPr>
          <p:cNvPr id="7" name="Slide Number Placeholder 6"/>
          <p:cNvSpPr>
            <a:spLocks noGrp="1"/>
          </p:cNvSpPr>
          <p:nvPr>
            <p:ph type="sldNum" sz="quarter" idx="12"/>
          </p:nvPr>
        </p:nvSpPr>
        <p:spPr/>
        <p:txBody>
          <a:bodyPr/>
          <a:lstStyle/>
          <a:p>
            <a:fld id="{855316CD-EF9C-4B4A-8A86-F6EB1F473193}" type="slidenum">
              <a:rPr lang="en-GB" smtClean="0"/>
              <a:t>‹#›</a:t>
            </a:fld>
            <a:endParaRPr lang="en-GB"/>
          </a:p>
        </p:txBody>
      </p:sp>
      <p:sp>
        <p:nvSpPr>
          <p:cNvPr id="8" name="Title 7"/>
          <p:cNvSpPr>
            <a:spLocks noGrp="1"/>
          </p:cNvSpPr>
          <p:nvPr>
            <p:ph type="title"/>
          </p:nvPr>
        </p:nvSpPr>
        <p:spPr>
          <a:xfrm>
            <a:off x="399600" y="558000"/>
            <a:ext cx="6692680" cy="504056"/>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32615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76871"/>
            <a:ext cx="4040188" cy="384929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76871"/>
            <a:ext cx="4041775" cy="384929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ctrTitle"/>
          </p:nvPr>
        </p:nvSpPr>
        <p:spPr>
          <a:xfrm>
            <a:off x="400000" y="558000"/>
            <a:ext cx="6692280" cy="576064"/>
          </a:xfrm>
          <a:prstGeom prst="rect">
            <a:avLst/>
          </a:prstGeom>
        </p:spPr>
        <p:txBody>
          <a:bodyPr/>
          <a:lstStyle/>
          <a:p>
            <a:r>
              <a:rPr lang="en-US" dirty="0"/>
              <a:t>Click to edit Master title style</a:t>
            </a:r>
            <a:endParaRPr lang="en-GB" dirty="0"/>
          </a:p>
        </p:txBody>
      </p:sp>
      <p:cxnSp>
        <p:nvCxnSpPr>
          <p:cNvPr id="7" name="Straight Connector 6"/>
          <p:cNvCxnSpPr/>
          <p:nvPr userDrawn="1"/>
        </p:nvCxnSpPr>
        <p:spPr>
          <a:xfrm>
            <a:off x="4651617" y="2204864"/>
            <a:ext cx="4032448" cy="0"/>
          </a:xfrm>
          <a:prstGeom prst="line">
            <a:avLst/>
          </a:prstGeom>
          <a:ln w="19050">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67544" y="2204864"/>
            <a:ext cx="4032448" cy="0"/>
          </a:xfrm>
          <a:prstGeom prst="line">
            <a:avLst/>
          </a:prstGeom>
          <a:ln w="19050">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Date Placeholder 4"/>
          <p:cNvSpPr>
            <a:spLocks noGrp="1"/>
          </p:cNvSpPr>
          <p:nvPr>
            <p:ph type="dt" sz="half" idx="10"/>
          </p:nvPr>
        </p:nvSpPr>
        <p:spPr>
          <a:xfrm>
            <a:off x="457200" y="6356350"/>
            <a:ext cx="2133600" cy="365125"/>
          </a:xfrm>
        </p:spPr>
        <p:txBody>
          <a:bodyPr/>
          <a:lstStyle/>
          <a:p>
            <a:r>
              <a:rPr lang="en-US" dirty="0"/>
              <a:t>WSET | 2017</a:t>
            </a:r>
            <a:endParaRPr lang="en-GB" dirty="0"/>
          </a:p>
        </p:txBody>
      </p:sp>
      <p:sp>
        <p:nvSpPr>
          <p:cNvPr id="11" name="Slide Number Placeholder 6"/>
          <p:cNvSpPr>
            <a:spLocks noGrp="1"/>
          </p:cNvSpPr>
          <p:nvPr>
            <p:ph type="sldNum" sz="quarter" idx="12"/>
          </p:nvPr>
        </p:nvSpPr>
        <p:spPr>
          <a:xfrm>
            <a:off x="6553200" y="6356350"/>
            <a:ext cx="2133600" cy="365125"/>
          </a:xfrm>
        </p:spPr>
        <p:txBody>
          <a:bodyPr/>
          <a:lstStyle/>
          <a:p>
            <a:fld id="{855316CD-EF9C-4B4A-8A86-F6EB1F473193}" type="slidenum">
              <a:rPr lang="en-GB" smtClean="0"/>
              <a:t>‹#›</a:t>
            </a:fld>
            <a:endParaRPr lang="en-GB"/>
          </a:p>
        </p:txBody>
      </p:sp>
    </p:spTree>
    <p:extLst>
      <p:ext uri="{BB962C8B-B14F-4D97-AF65-F5344CB8AC3E}">
        <p14:creationId xmlns:p14="http://schemas.microsoft.com/office/powerpoint/2010/main" val="345221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0032" y="2276872"/>
            <a:ext cx="3816424" cy="1512168"/>
          </a:xfrm>
          <a:prstGeom prst="rect">
            <a:avLst/>
          </a:prstGeom>
        </p:spPr>
        <p:txBody>
          <a:bodyPr anchor="ctr"/>
          <a:lstStyle>
            <a:lvl1pPr algn="ctr">
              <a:defRPr sz="1600" b="1" baseline="0"/>
            </a:lvl1pPr>
          </a:lstStyle>
          <a:p>
            <a:r>
              <a:rPr lang="en-US" dirty="0"/>
              <a:t>“Click here to add a quote”</a:t>
            </a:r>
            <a:endParaRPr lang="en-GB" dirty="0"/>
          </a:p>
        </p:txBody>
      </p:sp>
      <p:sp>
        <p:nvSpPr>
          <p:cNvPr id="3" name="Picture Placeholder 2"/>
          <p:cNvSpPr>
            <a:spLocks noGrp="1"/>
          </p:cNvSpPr>
          <p:nvPr>
            <p:ph type="pic" idx="1"/>
          </p:nvPr>
        </p:nvSpPr>
        <p:spPr>
          <a:xfrm>
            <a:off x="539552" y="2204864"/>
            <a:ext cx="1944216" cy="165258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539552" y="4005064"/>
            <a:ext cx="1944216" cy="1036915"/>
          </a:xfrm>
          <a:prstGeom prst="rect">
            <a:avLst/>
          </a:prstGeom>
        </p:spPr>
        <p:txBody>
          <a:bodyPr/>
          <a:lstStyle>
            <a:lvl1pPr marL="0" indent="0">
              <a:buNone/>
              <a:defRPr sz="14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WSET | 2017</a:t>
            </a:r>
            <a:endParaRPr lang="en-GB" dirty="0"/>
          </a:p>
        </p:txBody>
      </p:sp>
      <p:sp>
        <p:nvSpPr>
          <p:cNvPr id="7" name="Slide Number Placeholder 6"/>
          <p:cNvSpPr>
            <a:spLocks noGrp="1"/>
          </p:cNvSpPr>
          <p:nvPr>
            <p:ph type="sldNum" sz="quarter" idx="12"/>
          </p:nvPr>
        </p:nvSpPr>
        <p:spPr/>
        <p:txBody>
          <a:bodyPr/>
          <a:lstStyle/>
          <a:p>
            <a:fld id="{855316CD-EF9C-4B4A-8A86-F6EB1F473193}" type="slidenum">
              <a:rPr lang="en-GB" smtClean="0"/>
              <a:t>‹#›</a:t>
            </a:fld>
            <a:endParaRPr lang="en-GB"/>
          </a:p>
        </p:txBody>
      </p:sp>
      <p:cxnSp>
        <p:nvCxnSpPr>
          <p:cNvPr id="9" name="Straight Connector 8"/>
          <p:cNvCxnSpPr/>
          <p:nvPr userDrawn="1"/>
        </p:nvCxnSpPr>
        <p:spPr>
          <a:xfrm>
            <a:off x="4860032" y="2204864"/>
            <a:ext cx="3816424" cy="0"/>
          </a:xfrm>
          <a:prstGeom prst="line">
            <a:avLst/>
          </a:prstGeom>
          <a:ln w="158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860032" y="3861048"/>
            <a:ext cx="3816424" cy="0"/>
          </a:xfrm>
          <a:prstGeom prst="line">
            <a:avLst/>
          </a:prstGeom>
          <a:ln w="158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half" idx="13" hasCustomPrompt="1"/>
          </p:nvPr>
        </p:nvSpPr>
        <p:spPr>
          <a:xfrm>
            <a:off x="7260298" y="3861048"/>
            <a:ext cx="1416157" cy="288032"/>
          </a:xfrm>
          <a:prstGeom prst="rect">
            <a:avLst/>
          </a:prstGeom>
        </p:spPr>
        <p:txBody>
          <a:bodyPr/>
          <a:lstStyle>
            <a:lvl1pPr marL="0" indent="0" algn="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Name, Title</a:t>
            </a:r>
          </a:p>
        </p:txBody>
      </p:sp>
      <p:sp>
        <p:nvSpPr>
          <p:cNvPr id="14" name="Picture Placeholder 2"/>
          <p:cNvSpPr>
            <a:spLocks noGrp="1"/>
          </p:cNvSpPr>
          <p:nvPr>
            <p:ph type="pic" idx="14"/>
          </p:nvPr>
        </p:nvSpPr>
        <p:spPr>
          <a:xfrm>
            <a:off x="2699792" y="2208464"/>
            <a:ext cx="1944216" cy="165258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5" name="Text Placeholder 3"/>
          <p:cNvSpPr>
            <a:spLocks noGrp="1"/>
          </p:cNvSpPr>
          <p:nvPr>
            <p:ph type="body" sz="half" idx="15"/>
          </p:nvPr>
        </p:nvSpPr>
        <p:spPr>
          <a:xfrm>
            <a:off x="2699792" y="4008664"/>
            <a:ext cx="1944216" cy="1036915"/>
          </a:xfrm>
          <a:prstGeom prst="rect">
            <a:avLst/>
          </a:prstGeom>
        </p:spPr>
        <p:txBody>
          <a:bodyPr/>
          <a:lstStyle>
            <a:lvl1pPr marL="0" indent="0">
              <a:buNone/>
              <a:defRPr sz="14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3"/>
          <p:cNvSpPr>
            <a:spLocks noGrp="1"/>
          </p:cNvSpPr>
          <p:nvPr>
            <p:ph type="body" sz="half" idx="16" hasCustomPrompt="1"/>
          </p:nvPr>
        </p:nvSpPr>
        <p:spPr>
          <a:xfrm>
            <a:off x="539552" y="1916833"/>
            <a:ext cx="1944216" cy="288032"/>
          </a:xfrm>
          <a:prstGeom prst="rect">
            <a:avLst/>
          </a:prstGeom>
        </p:spPr>
        <p:txBody>
          <a:bodyPr lIns="0" rIns="0" anchor="b"/>
          <a:lstStyle>
            <a:lvl1pPr marL="0" indent="0">
              <a:buNone/>
              <a:defRPr sz="10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TITLE</a:t>
            </a:r>
          </a:p>
        </p:txBody>
      </p:sp>
      <p:sp>
        <p:nvSpPr>
          <p:cNvPr id="23" name="Text Placeholder 3"/>
          <p:cNvSpPr>
            <a:spLocks noGrp="1"/>
          </p:cNvSpPr>
          <p:nvPr>
            <p:ph type="body" sz="half" idx="17" hasCustomPrompt="1"/>
          </p:nvPr>
        </p:nvSpPr>
        <p:spPr>
          <a:xfrm>
            <a:off x="2699792" y="1916832"/>
            <a:ext cx="1944216" cy="288032"/>
          </a:xfrm>
          <a:prstGeom prst="rect">
            <a:avLst/>
          </a:prstGeom>
        </p:spPr>
        <p:txBody>
          <a:bodyPr lIns="0" rIns="0" anchor="b"/>
          <a:lstStyle>
            <a:lvl1pPr marL="0" indent="0">
              <a:buNone/>
              <a:defRPr sz="10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TITLE</a:t>
            </a:r>
          </a:p>
        </p:txBody>
      </p:sp>
      <p:sp>
        <p:nvSpPr>
          <p:cNvPr id="12" name="Text Placeholder 11"/>
          <p:cNvSpPr>
            <a:spLocks noGrp="1"/>
          </p:cNvSpPr>
          <p:nvPr>
            <p:ph type="body" sz="quarter" idx="18" hasCustomPrompt="1"/>
          </p:nvPr>
        </p:nvSpPr>
        <p:spPr>
          <a:xfrm>
            <a:off x="399600" y="558000"/>
            <a:ext cx="6407150" cy="647700"/>
          </a:xfrm>
          <a:prstGeom prst="rect">
            <a:avLst/>
          </a:prstGeom>
        </p:spPr>
        <p:txBody>
          <a:bodyPr/>
          <a:lstStyle>
            <a:lvl1pPr marL="0" indent="0">
              <a:buNone/>
              <a:defRPr sz="2400" i="1">
                <a:solidFill>
                  <a:schemeClr val="tx2"/>
                </a:solidFill>
                <a:latin typeface="Georgia" pitchFamily="18" charset="0"/>
              </a:defRPr>
            </a:lvl1pPr>
          </a:lstStyle>
          <a:p>
            <a:pPr lvl="0"/>
            <a:r>
              <a:rPr lang="en-US" dirty="0"/>
              <a:t>Click to edit Master title style</a:t>
            </a:r>
            <a:endParaRPr lang="en-GB" dirty="0"/>
          </a:p>
        </p:txBody>
      </p:sp>
    </p:spTree>
    <p:extLst>
      <p:ext uri="{BB962C8B-B14F-4D97-AF65-F5344CB8AC3E}">
        <p14:creationId xmlns:p14="http://schemas.microsoft.com/office/powerpoint/2010/main" val="339618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5.w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737" r="10983"/>
          <a:stretch/>
        </p:blipFill>
        <p:spPr>
          <a:xfrm>
            <a:off x="1" y="-100474"/>
            <a:ext cx="9144000" cy="6984437"/>
          </a:xfrm>
          <a:prstGeom prst="rect">
            <a:avLst/>
          </a:prstGeom>
        </p:spPr>
      </p:pic>
      <p:sp>
        <p:nvSpPr>
          <p:cNvPr id="18" name="Rectangle 17"/>
          <p:cNvSpPr/>
          <p:nvPr/>
        </p:nvSpPr>
        <p:spPr>
          <a:xfrm>
            <a:off x="323669" y="5892992"/>
            <a:ext cx="3528392" cy="965008"/>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23669" y="5740344"/>
            <a:ext cx="3528392" cy="152648"/>
          </a:xfrm>
          <a:prstGeom prst="rect">
            <a:avLst/>
          </a:prstGeom>
          <a:solidFill>
            <a:schemeClr val="accent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3669" y="-8632"/>
            <a:ext cx="3528392" cy="2420888"/>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39693" y="1332136"/>
            <a:ext cx="3168352" cy="307777"/>
          </a:xfrm>
          <a:prstGeom prst="rect">
            <a:avLst/>
          </a:prstGeom>
          <a:noFill/>
        </p:spPr>
        <p:txBody>
          <a:bodyPr wrap="square" rtlCol="0">
            <a:spAutoFit/>
          </a:bodyPr>
          <a:lstStyle/>
          <a:p>
            <a:r>
              <a:rPr lang="en-GB" sz="1400" dirty="0">
                <a:solidFill>
                  <a:schemeClr val="bg1"/>
                </a:solidFill>
                <a:latin typeface="Arial" pitchFamily="34" charset="0"/>
                <a:cs typeface="Arial" pitchFamily="34" charset="0"/>
              </a:rPr>
              <a:t>Wine &amp; Spirit Education Trust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721" y="309300"/>
            <a:ext cx="1856009" cy="738116"/>
          </a:xfrm>
          <a:prstGeom prst="rect">
            <a:avLst/>
          </a:prstGeom>
        </p:spPr>
      </p:pic>
      <p:sp>
        <p:nvSpPr>
          <p:cNvPr id="15" name="Rectangle 14"/>
          <p:cNvSpPr/>
          <p:nvPr/>
        </p:nvSpPr>
        <p:spPr>
          <a:xfrm>
            <a:off x="323669" y="2412256"/>
            <a:ext cx="3528392" cy="152648"/>
          </a:xfrm>
          <a:prstGeom prst="rect">
            <a:avLst/>
          </a:prstGeom>
          <a:solidFill>
            <a:schemeClr val="accent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03689" y="6029602"/>
            <a:ext cx="3168352" cy="369332"/>
          </a:xfrm>
          <a:prstGeom prst="rect">
            <a:avLst/>
          </a:prstGeom>
          <a:noFill/>
        </p:spPr>
        <p:txBody>
          <a:bodyPr wrap="square" rtlCol="0">
            <a:spAutoFit/>
          </a:bodyPr>
          <a:lstStyle/>
          <a:p>
            <a:r>
              <a:rPr lang="en-GB" sz="1800" i="1" dirty="0">
                <a:solidFill>
                  <a:schemeClr val="bg1"/>
                </a:solidFill>
                <a:latin typeface="Georgia" pitchFamily="18" charset="0"/>
              </a:rPr>
              <a:t>A world of knowledge</a:t>
            </a:r>
          </a:p>
        </p:txBody>
      </p:sp>
      <p:sp>
        <p:nvSpPr>
          <p:cNvPr id="17" name="TextBox 16"/>
          <p:cNvSpPr txBox="1"/>
          <p:nvPr/>
        </p:nvSpPr>
        <p:spPr>
          <a:xfrm>
            <a:off x="467544" y="6290568"/>
            <a:ext cx="3168352" cy="330860"/>
          </a:xfrm>
          <a:prstGeom prst="rect">
            <a:avLst/>
          </a:prstGeom>
          <a:noFill/>
        </p:spPr>
        <p:txBody>
          <a:bodyPr wrap="square" rtlCol="0">
            <a:spAutoFit/>
          </a:bodyPr>
          <a:lstStyle/>
          <a:p>
            <a:r>
              <a:rPr lang="en-GB" sz="1550" dirty="0">
                <a:solidFill>
                  <a:schemeClr val="bg1"/>
                </a:solidFill>
                <a:latin typeface="Arial" pitchFamily="34" charset="0"/>
                <a:cs typeface="Arial" pitchFamily="34" charset="0"/>
              </a:rPr>
              <a:t>wsetglobal.com</a:t>
            </a:r>
          </a:p>
        </p:txBody>
      </p:sp>
    </p:spTree>
    <p:extLst>
      <p:ext uri="{BB962C8B-B14F-4D97-AF65-F5344CB8AC3E}">
        <p14:creationId xmlns:p14="http://schemas.microsoft.com/office/powerpoint/2010/main" val="643263137"/>
      </p:ext>
    </p:extLst>
  </p:cSld>
  <p:clrMap bg1="lt1" tx1="dk1" bg2="lt2" tx2="dk2" accent1="accent1" accent2="accent2" accent3="accent3" accent4="accent4" accent5="accent5" accent6="accent6" hlink="hlink" folHlink="folHlink"/>
  <p:sldLayoutIdLst>
    <p:sldLayoutId id="2147483651" r:id="rId1"/>
  </p:sldLayoutIdLst>
  <p:hf hdr="0" ftr="0"/>
  <p:txStyles>
    <p:titleStyle>
      <a:lvl1pPr algn="l" defTabSz="914400" rtl="0" eaLnBrk="1" latinLnBrk="0" hangingPunct="1">
        <a:spcBef>
          <a:spcPct val="0"/>
        </a:spcBef>
        <a:buNone/>
        <a:defRPr sz="2800" b="0" i="1" kern="1200">
          <a:solidFill>
            <a:schemeClr val="bg1"/>
          </a:solidFill>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7828"/>
            <a:ext cx="9144001" cy="6865828"/>
          </a:xfrm>
          <a:prstGeom prst="rect">
            <a:avLst/>
          </a:prstGeom>
        </p:spPr>
      </p:pic>
      <p:sp>
        <p:nvSpPr>
          <p:cNvPr id="18" name="Rectangle 17"/>
          <p:cNvSpPr/>
          <p:nvPr/>
        </p:nvSpPr>
        <p:spPr>
          <a:xfrm>
            <a:off x="323669" y="5892992"/>
            <a:ext cx="3528392" cy="965008"/>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23669" y="5740344"/>
            <a:ext cx="3528392" cy="152648"/>
          </a:xfrm>
          <a:prstGeom prst="rect">
            <a:avLst/>
          </a:prstGeom>
          <a:solidFill>
            <a:schemeClr val="accent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3669" y="-8632"/>
            <a:ext cx="3528392" cy="2420888"/>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39693" y="1332136"/>
            <a:ext cx="3168352" cy="307777"/>
          </a:xfrm>
          <a:prstGeom prst="rect">
            <a:avLst/>
          </a:prstGeom>
          <a:noFill/>
        </p:spPr>
        <p:txBody>
          <a:bodyPr wrap="square" rtlCol="0">
            <a:spAutoFit/>
          </a:bodyPr>
          <a:lstStyle/>
          <a:p>
            <a:r>
              <a:rPr lang="en-GB" sz="1400" dirty="0">
                <a:solidFill>
                  <a:schemeClr val="bg1"/>
                </a:solidFill>
                <a:latin typeface="Arial" pitchFamily="34" charset="0"/>
                <a:cs typeface="Arial" pitchFamily="34" charset="0"/>
              </a:rPr>
              <a:t>Wine &amp; Spirit Education Trust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721" y="309300"/>
            <a:ext cx="1856009" cy="738116"/>
          </a:xfrm>
          <a:prstGeom prst="rect">
            <a:avLst/>
          </a:prstGeom>
        </p:spPr>
      </p:pic>
      <p:sp>
        <p:nvSpPr>
          <p:cNvPr id="15" name="Rectangle 14"/>
          <p:cNvSpPr/>
          <p:nvPr/>
        </p:nvSpPr>
        <p:spPr>
          <a:xfrm>
            <a:off x="323669" y="2412256"/>
            <a:ext cx="3528392" cy="152648"/>
          </a:xfrm>
          <a:prstGeom prst="rect">
            <a:avLst/>
          </a:prstGeom>
          <a:solidFill>
            <a:schemeClr val="accent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03689" y="6029602"/>
            <a:ext cx="3168352" cy="369332"/>
          </a:xfrm>
          <a:prstGeom prst="rect">
            <a:avLst/>
          </a:prstGeom>
          <a:noFill/>
        </p:spPr>
        <p:txBody>
          <a:bodyPr wrap="square" rtlCol="0">
            <a:spAutoFit/>
          </a:bodyPr>
          <a:lstStyle/>
          <a:p>
            <a:r>
              <a:rPr lang="en-GB" sz="1800" i="1" dirty="0">
                <a:solidFill>
                  <a:schemeClr val="bg1"/>
                </a:solidFill>
                <a:latin typeface="Georgia" pitchFamily="18" charset="0"/>
              </a:rPr>
              <a:t>A world of knowledge</a:t>
            </a:r>
          </a:p>
        </p:txBody>
      </p:sp>
      <p:sp>
        <p:nvSpPr>
          <p:cNvPr id="17" name="TextBox 16"/>
          <p:cNvSpPr txBox="1"/>
          <p:nvPr/>
        </p:nvSpPr>
        <p:spPr>
          <a:xfrm>
            <a:off x="467544" y="6290568"/>
            <a:ext cx="3168352" cy="330860"/>
          </a:xfrm>
          <a:prstGeom prst="rect">
            <a:avLst/>
          </a:prstGeom>
          <a:noFill/>
        </p:spPr>
        <p:txBody>
          <a:bodyPr wrap="square" rtlCol="0">
            <a:spAutoFit/>
          </a:bodyPr>
          <a:lstStyle/>
          <a:p>
            <a:r>
              <a:rPr lang="en-GB" sz="1550" dirty="0">
                <a:solidFill>
                  <a:schemeClr val="bg1"/>
                </a:solidFill>
                <a:latin typeface="Arial" pitchFamily="34" charset="0"/>
                <a:cs typeface="Arial" pitchFamily="34" charset="0"/>
              </a:rPr>
              <a:t>wsetglobal.com</a:t>
            </a:r>
          </a:p>
        </p:txBody>
      </p:sp>
    </p:spTree>
    <p:extLst>
      <p:ext uri="{BB962C8B-B14F-4D97-AF65-F5344CB8AC3E}">
        <p14:creationId xmlns:p14="http://schemas.microsoft.com/office/powerpoint/2010/main" val="3684308914"/>
      </p:ext>
    </p:extLst>
  </p:cSld>
  <p:clrMap bg1="lt1" tx1="dk1" bg2="lt2" tx2="dk2" accent1="accent1" accent2="accent2" accent3="accent3" accent4="accent4" accent5="accent5" accent6="accent6" hlink="hlink" folHlink="folHlink"/>
  <p:sldLayoutIdLst>
    <p:sldLayoutId id="2147483672" r:id="rId1"/>
  </p:sldLayoutIdLst>
  <p:hf hdr="0" ftr="0"/>
  <p:txStyles>
    <p:titleStyle>
      <a:lvl1pPr algn="l" defTabSz="914400" rtl="0" eaLnBrk="1" latinLnBrk="0" hangingPunct="1">
        <a:spcBef>
          <a:spcPct val="0"/>
        </a:spcBef>
        <a:buNone/>
        <a:defRPr sz="2800" b="0" i="1" kern="1200">
          <a:solidFill>
            <a:schemeClr val="bg1"/>
          </a:solidFill>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666"/>
            <a:ext cx="9144001" cy="6885384"/>
          </a:xfrm>
          <a:prstGeom prst="rect">
            <a:avLst/>
          </a:prstGeom>
        </p:spPr>
      </p:pic>
      <p:sp>
        <p:nvSpPr>
          <p:cNvPr id="18" name="Rectangle 17"/>
          <p:cNvSpPr/>
          <p:nvPr/>
        </p:nvSpPr>
        <p:spPr>
          <a:xfrm>
            <a:off x="323669" y="5892992"/>
            <a:ext cx="3528392" cy="965008"/>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23669" y="5740344"/>
            <a:ext cx="3528392" cy="152648"/>
          </a:xfrm>
          <a:prstGeom prst="rect">
            <a:avLst/>
          </a:prstGeom>
          <a:solidFill>
            <a:schemeClr val="accent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3669" y="-27384"/>
            <a:ext cx="3528392" cy="3004274"/>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39693" y="1332136"/>
            <a:ext cx="3168352" cy="307777"/>
          </a:xfrm>
          <a:prstGeom prst="rect">
            <a:avLst/>
          </a:prstGeom>
          <a:noFill/>
        </p:spPr>
        <p:txBody>
          <a:bodyPr wrap="square" rtlCol="0">
            <a:spAutoFit/>
          </a:bodyPr>
          <a:lstStyle/>
          <a:p>
            <a:r>
              <a:rPr lang="en-GB" sz="1400" dirty="0">
                <a:solidFill>
                  <a:schemeClr val="bg1"/>
                </a:solidFill>
                <a:latin typeface="Arial" pitchFamily="34" charset="0"/>
                <a:cs typeface="Arial" pitchFamily="34" charset="0"/>
              </a:rPr>
              <a:t>Wine &amp; Spirit Education Trust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692" y="309300"/>
            <a:ext cx="1872067" cy="738116"/>
          </a:xfrm>
          <a:prstGeom prst="rect">
            <a:avLst/>
          </a:prstGeom>
        </p:spPr>
      </p:pic>
      <p:sp>
        <p:nvSpPr>
          <p:cNvPr id="15" name="Rectangle 14"/>
          <p:cNvSpPr/>
          <p:nvPr/>
        </p:nvSpPr>
        <p:spPr>
          <a:xfrm>
            <a:off x="323669" y="2969568"/>
            <a:ext cx="3528392" cy="152648"/>
          </a:xfrm>
          <a:prstGeom prst="rect">
            <a:avLst/>
          </a:prstGeom>
          <a:solidFill>
            <a:schemeClr val="accent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03689" y="6029602"/>
            <a:ext cx="3168352" cy="369332"/>
          </a:xfrm>
          <a:prstGeom prst="rect">
            <a:avLst/>
          </a:prstGeom>
          <a:noFill/>
        </p:spPr>
        <p:txBody>
          <a:bodyPr wrap="square" rtlCol="0">
            <a:spAutoFit/>
          </a:bodyPr>
          <a:lstStyle/>
          <a:p>
            <a:r>
              <a:rPr lang="en-GB" sz="1800" i="1" dirty="0">
                <a:solidFill>
                  <a:schemeClr val="bg1"/>
                </a:solidFill>
                <a:latin typeface="Georgia" pitchFamily="18" charset="0"/>
              </a:rPr>
              <a:t>A world of knowledge</a:t>
            </a:r>
          </a:p>
        </p:txBody>
      </p:sp>
      <p:sp>
        <p:nvSpPr>
          <p:cNvPr id="17" name="TextBox 16"/>
          <p:cNvSpPr txBox="1"/>
          <p:nvPr/>
        </p:nvSpPr>
        <p:spPr>
          <a:xfrm>
            <a:off x="467544" y="6290568"/>
            <a:ext cx="3168352" cy="330860"/>
          </a:xfrm>
          <a:prstGeom prst="rect">
            <a:avLst/>
          </a:prstGeom>
          <a:noFill/>
        </p:spPr>
        <p:txBody>
          <a:bodyPr wrap="square" rtlCol="0">
            <a:spAutoFit/>
          </a:bodyPr>
          <a:lstStyle/>
          <a:p>
            <a:r>
              <a:rPr lang="en-GB" sz="1550" dirty="0">
                <a:solidFill>
                  <a:schemeClr val="bg1"/>
                </a:solidFill>
                <a:latin typeface="Arial" pitchFamily="34" charset="0"/>
                <a:cs typeface="Arial" pitchFamily="34" charset="0"/>
              </a:rPr>
              <a:t>wsetglobal.com</a:t>
            </a:r>
          </a:p>
        </p:txBody>
      </p:sp>
    </p:spTree>
    <p:extLst>
      <p:ext uri="{BB962C8B-B14F-4D97-AF65-F5344CB8AC3E}">
        <p14:creationId xmlns:p14="http://schemas.microsoft.com/office/powerpoint/2010/main" val="1848235917"/>
      </p:ext>
    </p:extLst>
  </p:cSld>
  <p:clrMap bg1="lt1" tx1="dk1" bg2="lt2" tx2="dk2" accent1="accent1" accent2="accent2" accent3="accent3" accent4="accent4" accent5="accent5" accent6="accent6" hlink="hlink" folHlink="folHlink"/>
  <p:sldLayoutIdLst>
    <p:sldLayoutId id="2147483653" r:id="rId1"/>
  </p:sldLayoutIdLst>
  <p:hf hdr="0" ftr="0"/>
  <p:txStyles>
    <p:titleStyle>
      <a:lvl1pPr algn="l" defTabSz="914400" rtl="0" eaLnBrk="1" latinLnBrk="0" hangingPunct="1">
        <a:spcBef>
          <a:spcPct val="0"/>
        </a:spcBef>
        <a:buNone/>
        <a:defRPr sz="2800" b="0" i="1" kern="1200">
          <a:solidFill>
            <a:schemeClr val="bg1"/>
          </a:solidFill>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pitchFamily="34" charset="0"/>
              </a:defRPr>
            </a:lvl1pPr>
          </a:lstStyle>
          <a:p>
            <a:r>
              <a:rPr lang="en-US" dirty="0"/>
              <a:t>WSET | 2017</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itchFamily="34" charset="0"/>
              </a:defRPr>
            </a:lvl1pPr>
          </a:lstStyle>
          <a:p>
            <a:fld id="{855316CD-EF9C-4B4A-8A86-F6EB1F473193}" type="slidenum">
              <a:rPr lang="en-GB" smtClean="0"/>
              <a:pPr/>
              <a:t>‹#›</a:t>
            </a:fld>
            <a:endParaRPr lang="en-GB"/>
          </a:p>
        </p:txBody>
      </p:sp>
      <p:cxnSp>
        <p:nvCxnSpPr>
          <p:cNvPr id="10" name="Straight Connector 9"/>
          <p:cNvCxnSpPr/>
          <p:nvPr/>
        </p:nvCxnSpPr>
        <p:spPr>
          <a:xfrm>
            <a:off x="467544" y="990000"/>
            <a:ext cx="820891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8304" y="332656"/>
            <a:ext cx="1368152" cy="538501"/>
          </a:xfrm>
          <a:prstGeom prst="rect">
            <a:avLst/>
          </a:prstGeom>
        </p:spPr>
      </p:pic>
      <p:sp>
        <p:nvSpPr>
          <p:cNvPr id="13" name="TextBox 12"/>
          <p:cNvSpPr txBox="1"/>
          <p:nvPr/>
        </p:nvSpPr>
        <p:spPr>
          <a:xfrm>
            <a:off x="395536" y="332656"/>
            <a:ext cx="2808312" cy="276999"/>
          </a:xfrm>
          <a:prstGeom prst="rect">
            <a:avLst/>
          </a:prstGeom>
          <a:noFill/>
        </p:spPr>
        <p:txBody>
          <a:bodyPr wrap="square" rtlCol="0">
            <a:spAutoFit/>
          </a:bodyPr>
          <a:lstStyle/>
          <a:p>
            <a:r>
              <a:rPr lang="en-GB" sz="1150" dirty="0">
                <a:solidFill>
                  <a:schemeClr val="tx2"/>
                </a:solidFill>
                <a:latin typeface="Arial" pitchFamily="34" charset="0"/>
                <a:cs typeface="Arial" pitchFamily="34" charset="0"/>
              </a:rPr>
              <a:t>Wine &amp; Spirit Education Trust</a:t>
            </a:r>
          </a:p>
        </p:txBody>
      </p:sp>
      <p:cxnSp>
        <p:nvCxnSpPr>
          <p:cNvPr id="15" name="Straight Connector 14"/>
          <p:cNvCxnSpPr/>
          <p:nvPr/>
        </p:nvCxnSpPr>
        <p:spPr>
          <a:xfrm>
            <a:off x="467544" y="6380329"/>
            <a:ext cx="820891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34569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70" r:id="rId4"/>
    <p:sldLayoutId id="2147483663" r:id="rId5"/>
    <p:sldLayoutId id="2147483667" r:id="rId6"/>
    <p:sldLayoutId id="2147483673" r:id="rId7"/>
  </p:sldLayoutIdLst>
  <p:hf hdr="0" ftr="0"/>
  <p:txStyles>
    <p:titleStyle>
      <a:lvl1pPr algn="l" defTabSz="914400" rtl="0" eaLnBrk="1" latinLnBrk="0" hangingPunct="1">
        <a:spcBef>
          <a:spcPct val="0"/>
        </a:spcBef>
        <a:buNone/>
        <a:defRPr sz="2400" i="1" kern="1200" baseline="0">
          <a:solidFill>
            <a:schemeClr val="tx2"/>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11.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hyperlink" Target="https://www.wsetglobal.com/" TargetMode="External"/><Relationship Id="rId2" Type="http://schemas.openxmlformats.org/officeDocument/2006/relationships/hyperlink" Target="mailto:rmccaughey@wsetglobal.com"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Benefits of Training</a:t>
            </a:r>
          </a:p>
        </p:txBody>
      </p:sp>
      <p:pic>
        <p:nvPicPr>
          <p:cNvPr id="6" name="Picture 5">
            <a:extLst>
              <a:ext uri="{FF2B5EF4-FFF2-40B4-BE49-F238E27FC236}">
                <a16:creationId xmlns:a16="http://schemas.microsoft.com/office/drawing/2014/main" id="{F022DD55-E8B7-47C6-AE02-BFC7EA5155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53" b="29412"/>
          <a:stretch/>
        </p:blipFill>
        <p:spPr>
          <a:xfrm>
            <a:off x="7162800" y="5791200"/>
            <a:ext cx="1828800" cy="914400"/>
          </a:xfrm>
          <a:prstGeom prst="rect">
            <a:avLst/>
          </a:prstGeom>
        </p:spPr>
      </p:pic>
    </p:spTree>
    <p:extLst>
      <p:ext uri="{BB962C8B-B14F-4D97-AF65-F5344CB8AC3E}">
        <p14:creationId xmlns:p14="http://schemas.microsoft.com/office/powerpoint/2010/main" val="49183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a:noFill/>
        </p:spPr>
        <p:txBody>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lnSpc>
                <a:spcPct val="88000"/>
              </a:lnSpc>
              <a:spcBef>
                <a:spcPct val="0"/>
              </a:spcBef>
              <a:spcAft>
                <a:spcPct val="0"/>
              </a:spcAft>
              <a:defRPr sz="900">
                <a:solidFill>
                  <a:schemeClr val="tx1"/>
                </a:solidFill>
                <a:latin typeface="Arial" pitchFamily="34" charset="0"/>
              </a:defRPr>
            </a:lvl6pPr>
            <a:lvl7pPr marL="2971800" indent="-228600" eaLnBrk="0" fontAlgn="base" hangingPunct="0">
              <a:lnSpc>
                <a:spcPct val="88000"/>
              </a:lnSpc>
              <a:spcBef>
                <a:spcPct val="0"/>
              </a:spcBef>
              <a:spcAft>
                <a:spcPct val="0"/>
              </a:spcAft>
              <a:defRPr sz="900">
                <a:solidFill>
                  <a:schemeClr val="tx1"/>
                </a:solidFill>
                <a:latin typeface="Arial" pitchFamily="34" charset="0"/>
              </a:defRPr>
            </a:lvl7pPr>
            <a:lvl8pPr marL="3429000" indent="-228600" eaLnBrk="0" fontAlgn="base" hangingPunct="0">
              <a:lnSpc>
                <a:spcPct val="88000"/>
              </a:lnSpc>
              <a:spcBef>
                <a:spcPct val="0"/>
              </a:spcBef>
              <a:spcAft>
                <a:spcPct val="0"/>
              </a:spcAft>
              <a:defRPr sz="900">
                <a:solidFill>
                  <a:schemeClr val="tx1"/>
                </a:solidFill>
                <a:latin typeface="Arial" pitchFamily="34" charset="0"/>
              </a:defRPr>
            </a:lvl8pPr>
            <a:lvl9pPr marL="3886200" indent="-228600" eaLnBrk="0" fontAlgn="base" hangingPunct="0">
              <a:lnSpc>
                <a:spcPct val="88000"/>
              </a:lnSpc>
              <a:spcBef>
                <a:spcPct val="0"/>
              </a:spcBef>
              <a:spcAft>
                <a:spcPct val="0"/>
              </a:spcAft>
              <a:defRPr sz="900">
                <a:solidFill>
                  <a:schemeClr val="tx1"/>
                </a:solidFill>
                <a:latin typeface="Arial" pitchFamily="34" charset="0"/>
              </a:defRPr>
            </a:lvl9pPr>
          </a:lstStyle>
          <a:p>
            <a:fld id="{7FC976A1-8189-4246-B42E-8DEBEE87E0D8}" type="slidenum">
              <a:rPr lang="en-US" sz="800" smtClean="0"/>
              <a:pPr/>
              <a:t>2</a:t>
            </a:fld>
            <a:endParaRPr lang="en-US" sz="800" dirty="0"/>
          </a:p>
        </p:txBody>
      </p:sp>
      <p:sp>
        <p:nvSpPr>
          <p:cNvPr id="7" name="Title 1">
            <a:extLst>
              <a:ext uri="{FF2B5EF4-FFF2-40B4-BE49-F238E27FC236}">
                <a16:creationId xmlns:a16="http://schemas.microsoft.com/office/drawing/2014/main" id="{7CF0DF12-D1FE-48A0-BCCB-BF9853819DC8}"/>
              </a:ext>
            </a:extLst>
          </p:cNvPr>
          <p:cNvSpPr txBox="1">
            <a:spLocks/>
          </p:cNvSpPr>
          <p:nvPr/>
        </p:nvSpPr>
        <p:spPr>
          <a:xfrm>
            <a:off x="400000" y="558000"/>
            <a:ext cx="6692280" cy="576064"/>
          </a:xfrm>
          <a:prstGeom prst="rect">
            <a:avLst/>
          </a:prstGeom>
        </p:spPr>
        <p:txBody>
          <a:bodyPr/>
          <a:lstStyle>
            <a:lvl1pPr algn="l" defTabSz="914400" rtl="0" eaLnBrk="1" latinLnBrk="0" hangingPunct="1">
              <a:spcBef>
                <a:spcPct val="0"/>
              </a:spcBef>
              <a:buNone/>
              <a:defRPr sz="2400" i="1" kern="1200" baseline="0">
                <a:solidFill>
                  <a:schemeClr val="tx2"/>
                </a:solidFill>
                <a:latin typeface="Georgia" pitchFamily="18" charset="0"/>
                <a:ea typeface="+mj-ea"/>
                <a:cs typeface="+mj-cs"/>
              </a:defRPr>
            </a:lvl1pPr>
          </a:lstStyle>
          <a:p>
            <a:r>
              <a:rPr lang="en-GB" dirty="0"/>
              <a:t>Who we are at a glance</a:t>
            </a:r>
          </a:p>
        </p:txBody>
      </p:sp>
      <p:cxnSp>
        <p:nvCxnSpPr>
          <p:cNvPr id="8" name="Straight Connector 7">
            <a:extLst>
              <a:ext uri="{FF2B5EF4-FFF2-40B4-BE49-F238E27FC236}">
                <a16:creationId xmlns:a16="http://schemas.microsoft.com/office/drawing/2014/main" id="{1275CDF5-9137-4A18-8C19-6AB3735DE5B5}"/>
              </a:ext>
            </a:extLst>
          </p:cNvPr>
          <p:cNvCxnSpPr>
            <a:cxnSpLocks/>
          </p:cNvCxnSpPr>
          <p:nvPr/>
        </p:nvCxnSpPr>
        <p:spPr>
          <a:xfrm>
            <a:off x="3635896" y="5805264"/>
            <a:ext cx="1872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FE388EE-EE34-4E7B-8956-7C5D91A0DB8D}"/>
              </a:ext>
            </a:extLst>
          </p:cNvPr>
          <p:cNvSpPr/>
          <p:nvPr/>
        </p:nvSpPr>
        <p:spPr>
          <a:xfrm>
            <a:off x="467544" y="1188756"/>
            <a:ext cx="8219256" cy="5036763"/>
          </a:xfrm>
          <a:prstGeom prst="rect">
            <a:avLst/>
          </a:prstGeom>
        </p:spPr>
        <p:txBody>
          <a:bodyPr wrap="square">
            <a:spAutoFit/>
          </a:bodyPr>
          <a:lstStyle/>
          <a:p>
            <a:pPr algn="ctr">
              <a:lnSpc>
                <a:spcPct val="100000"/>
              </a:lnSpc>
              <a:spcBef>
                <a:spcPct val="30000"/>
              </a:spcBef>
              <a:spcAft>
                <a:spcPts val="1500"/>
              </a:spcAft>
            </a:pPr>
            <a:r>
              <a:rPr lang="en-GB" sz="2200" i="1" dirty="0">
                <a:solidFill>
                  <a:schemeClr val="accent1"/>
                </a:solidFill>
                <a:latin typeface="Georgia" panose="02040502050405020303" pitchFamily="18" charset="0"/>
              </a:rPr>
              <a:t>Established in 1969 to meet the training needs of the UK wine industry, WSET has since grown to become the global standard in wine, spirits and sake product education.</a:t>
            </a:r>
          </a:p>
          <a:p>
            <a:pPr algn="ctr">
              <a:spcBef>
                <a:spcPct val="30000"/>
              </a:spcBef>
              <a:spcAft>
                <a:spcPts val="1500"/>
              </a:spcAft>
            </a:pPr>
            <a:r>
              <a:rPr lang="en-US" sz="2200" i="1" dirty="0">
                <a:solidFill>
                  <a:schemeClr val="accent1"/>
                </a:solidFill>
                <a:latin typeface="Georgia" panose="02040502050405020303" pitchFamily="18" charset="0"/>
              </a:rPr>
              <a:t>Our mission is to provide accessible, best-in-class education and qualifications to inspire and empower the world’s wine and spirit professionals and enthusiasts.</a:t>
            </a:r>
            <a:endParaRPr lang="en-GB" sz="2200" i="1" dirty="0">
              <a:solidFill>
                <a:schemeClr val="accent1"/>
              </a:solidFill>
              <a:latin typeface="Georgia" panose="02040502050405020303" pitchFamily="18" charset="0"/>
            </a:endParaRPr>
          </a:p>
          <a:p>
            <a:pPr algn="ctr">
              <a:lnSpc>
                <a:spcPct val="100000"/>
              </a:lnSpc>
              <a:spcBef>
                <a:spcPct val="30000"/>
              </a:spcBef>
              <a:spcAft>
                <a:spcPts val="1500"/>
              </a:spcAft>
            </a:pPr>
            <a:r>
              <a:rPr lang="en-GB" sz="2200" i="1" dirty="0">
                <a:solidFill>
                  <a:schemeClr val="accent1"/>
                </a:solidFill>
                <a:latin typeface="Georgia" panose="02040502050405020303" pitchFamily="18" charset="0"/>
              </a:rPr>
              <a:t>As an independent, not-for-profit organisation our products offer impartial and sound learning on which individuals and businesses can build knowledge and expertise. </a:t>
            </a:r>
          </a:p>
          <a:p>
            <a:pPr algn="ctr">
              <a:lnSpc>
                <a:spcPct val="100000"/>
              </a:lnSpc>
              <a:spcBef>
                <a:spcPct val="30000"/>
              </a:spcBef>
              <a:spcAft>
                <a:spcPts val="1500"/>
              </a:spcAft>
            </a:pPr>
            <a:r>
              <a:rPr lang="en-GB" sz="2200" i="1" dirty="0">
                <a:solidFill>
                  <a:schemeClr val="accent1"/>
                </a:solidFill>
                <a:latin typeface="Georgia" panose="02040502050405020303" pitchFamily="18" charset="0"/>
              </a:rPr>
              <a:t> We work closely with the drinks industry, educational partners and regulatory authorities to ensure all our products are </a:t>
            </a:r>
            <a:br>
              <a:rPr lang="en-GB" sz="2200" i="1" dirty="0">
                <a:solidFill>
                  <a:schemeClr val="accent1"/>
                </a:solidFill>
                <a:latin typeface="Georgia" panose="02040502050405020303" pitchFamily="18" charset="0"/>
              </a:rPr>
            </a:br>
            <a:r>
              <a:rPr lang="en-GB" sz="2200" i="1" dirty="0">
                <a:solidFill>
                  <a:schemeClr val="accent1"/>
                </a:solidFill>
                <a:latin typeface="Georgia" panose="02040502050405020303" pitchFamily="18" charset="0"/>
              </a:rPr>
              <a:t>job-relevant and fit-for-purpose.  </a:t>
            </a:r>
          </a:p>
        </p:txBody>
      </p:sp>
    </p:spTree>
    <p:extLst>
      <p:ext uri="{BB962C8B-B14F-4D97-AF65-F5344CB8AC3E}">
        <p14:creationId xmlns:p14="http://schemas.microsoft.com/office/powerpoint/2010/main" val="403925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7E70902-C0D4-42B5-9F36-B82EEE7D905D}"/>
              </a:ext>
            </a:extLst>
          </p:cNvPr>
          <p:cNvSpPr>
            <a:spLocks noGrp="1"/>
          </p:cNvSpPr>
          <p:nvPr>
            <p:ph idx="1"/>
          </p:nvPr>
        </p:nvSpPr>
        <p:spPr>
          <a:xfrm>
            <a:off x="400000" y="1108720"/>
            <a:ext cx="7412360" cy="720080"/>
          </a:xfrm>
        </p:spPr>
        <p:txBody>
          <a:bodyPr/>
          <a:lstStyle/>
          <a:p>
            <a:pPr marL="57150" indent="0">
              <a:buNone/>
            </a:pPr>
            <a:r>
              <a:rPr lang="en-GB" sz="1600" dirty="0">
                <a:cs typeface="Arial" panose="020B0604020202020204" pitchFamily="34" charset="0"/>
              </a:rPr>
              <a:t>WSET courses were first offered in the USA in 1994. Today the USA accounts for the third largest number of WSET candidates, after the UK and China, with candidates hailing from all sectors of the wine and spirits trade. </a:t>
            </a:r>
            <a:endParaRPr lang="en-US" sz="1600" dirty="0">
              <a:cs typeface="Arial" panose="020B0604020202020204" pitchFamily="34" charset="0"/>
            </a:endParaRPr>
          </a:p>
        </p:txBody>
      </p:sp>
      <p:sp>
        <p:nvSpPr>
          <p:cNvPr id="6" name="Title 5">
            <a:extLst>
              <a:ext uri="{FF2B5EF4-FFF2-40B4-BE49-F238E27FC236}">
                <a16:creationId xmlns:a16="http://schemas.microsoft.com/office/drawing/2014/main" id="{A1DC07B8-A55F-4BFB-B93E-5DE9174BE207}"/>
              </a:ext>
            </a:extLst>
          </p:cNvPr>
          <p:cNvSpPr>
            <a:spLocks noGrp="1"/>
          </p:cNvSpPr>
          <p:nvPr>
            <p:ph type="ctrTitle"/>
          </p:nvPr>
        </p:nvSpPr>
        <p:spPr/>
        <p:txBody>
          <a:bodyPr/>
          <a:lstStyle/>
          <a:p>
            <a:r>
              <a:rPr lang="en-GB" dirty="0"/>
              <a:t>WSET in the USA</a:t>
            </a:r>
          </a:p>
        </p:txBody>
      </p:sp>
      <p:pic>
        <p:nvPicPr>
          <p:cNvPr id="8" name="Picture 7">
            <a:extLst>
              <a:ext uri="{FF2B5EF4-FFF2-40B4-BE49-F238E27FC236}">
                <a16:creationId xmlns:a16="http://schemas.microsoft.com/office/drawing/2014/main" id="{DBB3CF66-E66E-424F-A8A1-564370784C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383" b="27562"/>
          <a:stretch/>
        </p:blipFill>
        <p:spPr>
          <a:xfrm>
            <a:off x="3048000" y="4572200"/>
            <a:ext cx="1170802" cy="398907"/>
          </a:xfrm>
          <a:prstGeom prst="rect">
            <a:avLst/>
          </a:prstGeom>
        </p:spPr>
      </p:pic>
      <p:pic>
        <p:nvPicPr>
          <p:cNvPr id="9" name="Picture 8">
            <a:extLst>
              <a:ext uri="{FF2B5EF4-FFF2-40B4-BE49-F238E27FC236}">
                <a16:creationId xmlns:a16="http://schemas.microsoft.com/office/drawing/2014/main" id="{7AB297D4-32DF-4326-91E9-0A071E4A6E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050" r="14751"/>
          <a:stretch/>
        </p:blipFill>
        <p:spPr>
          <a:xfrm>
            <a:off x="7174477" y="4432029"/>
            <a:ext cx="920731" cy="562114"/>
          </a:xfrm>
          <a:prstGeom prst="rect">
            <a:avLst/>
          </a:prstGeom>
        </p:spPr>
      </p:pic>
      <p:pic>
        <p:nvPicPr>
          <p:cNvPr id="10" name="Picture 9">
            <a:extLst>
              <a:ext uri="{FF2B5EF4-FFF2-40B4-BE49-F238E27FC236}">
                <a16:creationId xmlns:a16="http://schemas.microsoft.com/office/drawing/2014/main" id="{787A150A-1962-4B26-996D-8957C0DFD6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4432029"/>
            <a:ext cx="893601" cy="664713"/>
          </a:xfrm>
          <a:prstGeom prst="rect">
            <a:avLst/>
          </a:prstGeom>
        </p:spPr>
      </p:pic>
      <p:pic>
        <p:nvPicPr>
          <p:cNvPr id="11" name="Picture 10">
            <a:extLst>
              <a:ext uri="{FF2B5EF4-FFF2-40B4-BE49-F238E27FC236}">
                <a16:creationId xmlns:a16="http://schemas.microsoft.com/office/drawing/2014/main" id="{435D27F1-FC53-4AD7-AB7D-7A029BB97D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030" b="11771"/>
          <a:stretch/>
        </p:blipFill>
        <p:spPr>
          <a:xfrm>
            <a:off x="5230201" y="4379976"/>
            <a:ext cx="1115938" cy="666219"/>
          </a:xfrm>
          <a:prstGeom prst="rect">
            <a:avLst/>
          </a:prstGeom>
        </p:spPr>
      </p:pic>
      <p:sp>
        <p:nvSpPr>
          <p:cNvPr id="12" name="Content Placeholder 4">
            <a:extLst>
              <a:ext uri="{FF2B5EF4-FFF2-40B4-BE49-F238E27FC236}">
                <a16:creationId xmlns:a16="http://schemas.microsoft.com/office/drawing/2014/main" id="{B2CE634F-1078-49DC-864D-A233315013B2}"/>
              </a:ext>
            </a:extLst>
          </p:cNvPr>
          <p:cNvSpPr txBox="1">
            <a:spLocks/>
          </p:cNvSpPr>
          <p:nvPr/>
        </p:nvSpPr>
        <p:spPr>
          <a:xfrm>
            <a:off x="400000" y="3547120"/>
            <a:ext cx="7218174" cy="7200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Font typeface="Arial" pitchFamily="34" charset="0"/>
              <a:buNone/>
            </a:pPr>
            <a:r>
              <a:rPr lang="en-GB" sz="1600" b="1" dirty="0"/>
              <a:t>Our customers</a:t>
            </a:r>
            <a:endParaRPr lang="en-US" sz="1600" b="1" dirty="0">
              <a:cs typeface="Arial" panose="020B0604020202020204" pitchFamily="34" charset="0"/>
            </a:endParaRPr>
          </a:p>
          <a:p>
            <a:pPr marL="57150" indent="0">
              <a:buFont typeface="Arial" pitchFamily="34" charset="0"/>
              <a:buNone/>
            </a:pPr>
            <a:r>
              <a:rPr lang="en-US" sz="1600" dirty="0">
                <a:cs typeface="Arial" panose="020B0604020202020204" pitchFamily="34" charset="0"/>
              </a:rPr>
              <a:t>Some of the most recognized names in the drinks and hospitality industries use our courses to train and develop their people, including:</a:t>
            </a:r>
          </a:p>
        </p:txBody>
      </p:sp>
      <p:pic>
        <p:nvPicPr>
          <p:cNvPr id="13" name="Picture 12">
            <a:extLst>
              <a:ext uri="{FF2B5EF4-FFF2-40B4-BE49-F238E27FC236}">
                <a16:creationId xmlns:a16="http://schemas.microsoft.com/office/drawing/2014/main" id="{2B038A15-8B58-4C9F-9BD7-3A63B72E0739}"/>
              </a:ext>
            </a:extLst>
          </p:cNvPr>
          <p:cNvPicPr>
            <a:picLocks noChangeAspect="1"/>
          </p:cNvPicPr>
          <p:nvPr/>
        </p:nvPicPr>
        <p:blipFill rotWithShape="1">
          <a:blip r:embed="rId6"/>
          <a:srcRect l="2813" t="43400" r="2512"/>
          <a:stretch/>
        </p:blipFill>
        <p:spPr>
          <a:xfrm>
            <a:off x="0" y="1905000"/>
            <a:ext cx="8978895" cy="1689751"/>
          </a:xfrm>
          <a:prstGeom prst="rect">
            <a:avLst/>
          </a:prstGeom>
        </p:spPr>
      </p:pic>
      <p:sp>
        <p:nvSpPr>
          <p:cNvPr id="14" name="Rounded Rectangle 5">
            <a:extLst>
              <a:ext uri="{FF2B5EF4-FFF2-40B4-BE49-F238E27FC236}">
                <a16:creationId xmlns:a16="http://schemas.microsoft.com/office/drawing/2014/main" id="{E317DC33-B993-48FF-8246-80D7D882ECF5}"/>
              </a:ext>
            </a:extLst>
          </p:cNvPr>
          <p:cNvSpPr/>
          <p:nvPr/>
        </p:nvSpPr>
        <p:spPr>
          <a:xfrm>
            <a:off x="533400" y="5244649"/>
            <a:ext cx="8102482" cy="1079951"/>
          </a:xfrm>
          <a:prstGeom prst="roundRect">
            <a:avLst/>
          </a:prstGeom>
          <a:solidFill>
            <a:srgbClr val="6C8B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“I like to speak about how WSET programs provide our employees with the 3 Cs: </a:t>
            </a:r>
          </a:p>
          <a:p>
            <a:pPr algn="ctr"/>
            <a:r>
              <a:rPr lang="en-GB" sz="1300" dirty="0"/>
              <a:t>1) Confidence – to do their job more effectively, </a:t>
            </a:r>
          </a:p>
          <a:p>
            <a:pPr algn="ctr"/>
            <a:r>
              <a:rPr lang="en-GB" sz="1300" dirty="0"/>
              <a:t>2) Credibility – to speak with authority about our brands </a:t>
            </a:r>
          </a:p>
          <a:p>
            <a:pPr algn="ctr"/>
            <a:r>
              <a:rPr lang="en-GB" sz="1300" dirty="0"/>
              <a:t>3) Culture – to enhance their passion and enjoyment of wine &amp; spirits.”</a:t>
            </a:r>
          </a:p>
          <a:p>
            <a:pPr algn="ctr"/>
            <a:r>
              <a:rPr lang="en-GB" sz="1300" dirty="0"/>
              <a:t>- Peter Marks MW, Constellation Brands USA</a:t>
            </a:r>
          </a:p>
        </p:txBody>
      </p:sp>
    </p:spTree>
    <p:extLst>
      <p:ext uri="{BB962C8B-B14F-4D97-AF65-F5344CB8AC3E}">
        <p14:creationId xmlns:p14="http://schemas.microsoft.com/office/powerpoint/2010/main" val="18334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chemeClr val="bg1"/>
            </a:gs>
            <a:gs pos="74000">
              <a:schemeClr val="accent2">
                <a:lumMod val="45000"/>
                <a:lumOff val="55000"/>
              </a:schemeClr>
            </a:gs>
            <a:gs pos="83000">
              <a:schemeClr val="accent2">
                <a:lumMod val="45000"/>
                <a:lumOff val="55000"/>
              </a:schemeClr>
            </a:gs>
            <a:gs pos="100000">
              <a:schemeClr val="accent2">
                <a:lumMod val="30000"/>
                <a:lumOff val="70000"/>
              </a:schemeClr>
            </a:gs>
          </a:gsLst>
          <a:lin ang="6000000" scaled="0"/>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0248FB-F27B-412F-972B-20C33E0A9A47}"/>
              </a:ext>
            </a:extLst>
          </p:cNvPr>
          <p:cNvPicPr>
            <a:picLocks noChangeAspect="1"/>
          </p:cNvPicPr>
          <p:nvPr/>
        </p:nvPicPr>
        <p:blipFill rotWithShape="1">
          <a:blip r:embed="rId3"/>
          <a:srcRect l="1875" t="24444" r="3230" b="11482"/>
          <a:stretch/>
        </p:blipFill>
        <p:spPr>
          <a:xfrm>
            <a:off x="228601" y="1676400"/>
            <a:ext cx="8627116" cy="32765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4338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CB78C5F-D077-4BA0-9222-7927239CC486}"/>
              </a:ext>
            </a:extLst>
          </p:cNvPr>
          <p:cNvPicPr>
            <a:picLocks noChangeAspect="1"/>
          </p:cNvPicPr>
          <p:nvPr/>
        </p:nvPicPr>
        <p:blipFill rotWithShape="1">
          <a:blip r:embed="rId2">
            <a:extLst>
              <a:ext uri="{28A0092B-C50C-407E-A947-70E740481C1C}">
                <a14:useLocalDpi xmlns:a14="http://schemas.microsoft.com/office/drawing/2010/main" val="0"/>
              </a:ext>
            </a:extLst>
          </a:blip>
          <a:srcRect t="23027" b="29310"/>
          <a:stretch/>
        </p:blipFill>
        <p:spPr>
          <a:xfrm>
            <a:off x="611560" y="2009519"/>
            <a:ext cx="7715200" cy="919306"/>
          </a:xfrm>
          <a:prstGeom prst="rect">
            <a:avLst/>
          </a:prstGeom>
        </p:spPr>
      </p:pic>
      <p:sp>
        <p:nvSpPr>
          <p:cNvPr id="39" name="Rectangle 38">
            <a:extLst>
              <a:ext uri="{FF2B5EF4-FFF2-40B4-BE49-F238E27FC236}">
                <a16:creationId xmlns:a16="http://schemas.microsoft.com/office/drawing/2014/main" id="{1D7CF472-3587-4D52-B050-772E80819D7D}"/>
              </a:ext>
            </a:extLst>
          </p:cNvPr>
          <p:cNvSpPr/>
          <p:nvPr/>
        </p:nvSpPr>
        <p:spPr>
          <a:xfrm>
            <a:off x="3438806" y="2087719"/>
            <a:ext cx="773154" cy="685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D4BE8C1-9291-4E8C-8775-04432D136F0F}"/>
              </a:ext>
            </a:extLst>
          </p:cNvPr>
          <p:cNvSpPr/>
          <p:nvPr/>
        </p:nvSpPr>
        <p:spPr>
          <a:xfrm>
            <a:off x="443323" y="1850662"/>
            <a:ext cx="1229824" cy="3800369"/>
          </a:xfrm>
          <a:prstGeom prst="rect">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a:extLst>
              <a:ext uri="{FF2B5EF4-FFF2-40B4-BE49-F238E27FC236}">
                <a16:creationId xmlns:a16="http://schemas.microsoft.com/office/drawing/2014/main" id="{020F6C3A-45C1-4333-899D-E30FD9A12776}"/>
              </a:ext>
            </a:extLst>
          </p:cNvPr>
          <p:cNvCxnSpPr/>
          <p:nvPr/>
        </p:nvCxnSpPr>
        <p:spPr>
          <a:xfrm>
            <a:off x="558652" y="3068282"/>
            <a:ext cx="10055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084CE1A-10ED-4898-8AF8-5DE1733E9E61}"/>
              </a:ext>
            </a:extLst>
          </p:cNvPr>
          <p:cNvSpPr/>
          <p:nvPr/>
        </p:nvSpPr>
        <p:spPr>
          <a:xfrm>
            <a:off x="1829583" y="1858259"/>
            <a:ext cx="1229824" cy="3800369"/>
          </a:xfrm>
          <a:prstGeom prst="rect">
            <a:avLst/>
          </a:prstGeom>
          <a:solidFill>
            <a:schemeClr val="accent4">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Straight Connector 22">
            <a:extLst>
              <a:ext uri="{FF2B5EF4-FFF2-40B4-BE49-F238E27FC236}">
                <a16:creationId xmlns:a16="http://schemas.microsoft.com/office/drawing/2014/main" id="{5F1A7EAC-776E-40C5-8DF0-B523E6274618}"/>
              </a:ext>
            </a:extLst>
          </p:cNvPr>
          <p:cNvCxnSpPr/>
          <p:nvPr/>
        </p:nvCxnSpPr>
        <p:spPr>
          <a:xfrm>
            <a:off x="1944912" y="3075879"/>
            <a:ext cx="1005572" cy="0"/>
          </a:xfrm>
          <a:prstGeom prst="line">
            <a:avLst/>
          </a:prstGeom>
          <a:solidFill>
            <a:schemeClr val="bg2">
              <a:alpha val="48000"/>
            </a:schemeClr>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55D7F8DF-85CB-4C08-8E3A-F85DE40BEA50}"/>
              </a:ext>
            </a:extLst>
          </p:cNvPr>
          <p:cNvSpPr/>
          <p:nvPr/>
        </p:nvSpPr>
        <p:spPr>
          <a:xfrm>
            <a:off x="3215843" y="1860866"/>
            <a:ext cx="1229824" cy="3800369"/>
          </a:xfrm>
          <a:prstGeom prst="rect">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6" name="Straight Connector 25">
            <a:extLst>
              <a:ext uri="{FF2B5EF4-FFF2-40B4-BE49-F238E27FC236}">
                <a16:creationId xmlns:a16="http://schemas.microsoft.com/office/drawing/2014/main" id="{4D699266-AC91-40D9-A3A5-EDB9DF70D2C5}"/>
              </a:ext>
            </a:extLst>
          </p:cNvPr>
          <p:cNvCxnSpPr/>
          <p:nvPr/>
        </p:nvCxnSpPr>
        <p:spPr>
          <a:xfrm>
            <a:off x="3331172" y="3078486"/>
            <a:ext cx="10055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883415C-D0CF-4573-8250-84A83F4122B5}"/>
              </a:ext>
            </a:extLst>
          </p:cNvPr>
          <p:cNvSpPr/>
          <p:nvPr/>
        </p:nvSpPr>
        <p:spPr>
          <a:xfrm>
            <a:off x="4593284" y="1843519"/>
            <a:ext cx="1229824" cy="3800369"/>
          </a:xfrm>
          <a:prstGeom prst="rect">
            <a:avLst/>
          </a:prstGeom>
          <a:solidFill>
            <a:schemeClr val="accent4">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9" name="Straight Connector 28">
            <a:extLst>
              <a:ext uri="{FF2B5EF4-FFF2-40B4-BE49-F238E27FC236}">
                <a16:creationId xmlns:a16="http://schemas.microsoft.com/office/drawing/2014/main" id="{36761D07-E0D8-4F4A-AA5E-6C9C09BCF52A}"/>
              </a:ext>
            </a:extLst>
          </p:cNvPr>
          <p:cNvCxnSpPr/>
          <p:nvPr/>
        </p:nvCxnSpPr>
        <p:spPr>
          <a:xfrm>
            <a:off x="4708613" y="3061139"/>
            <a:ext cx="1005572" cy="0"/>
          </a:xfrm>
          <a:prstGeom prst="line">
            <a:avLst/>
          </a:prstGeom>
          <a:solidFill>
            <a:schemeClr val="bg2">
              <a:alpha val="48000"/>
            </a:schemeClr>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C5465D8-E02D-4B16-8AE8-8F47ACA8565F}"/>
              </a:ext>
            </a:extLst>
          </p:cNvPr>
          <p:cNvSpPr/>
          <p:nvPr/>
        </p:nvSpPr>
        <p:spPr>
          <a:xfrm>
            <a:off x="5988363" y="1866080"/>
            <a:ext cx="1229824" cy="3800369"/>
          </a:xfrm>
          <a:prstGeom prst="rect">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2" name="Straight Connector 31">
            <a:extLst>
              <a:ext uri="{FF2B5EF4-FFF2-40B4-BE49-F238E27FC236}">
                <a16:creationId xmlns:a16="http://schemas.microsoft.com/office/drawing/2014/main" id="{FD226F36-4152-49B1-80C6-5975D5410A6E}"/>
              </a:ext>
            </a:extLst>
          </p:cNvPr>
          <p:cNvCxnSpPr/>
          <p:nvPr/>
        </p:nvCxnSpPr>
        <p:spPr>
          <a:xfrm>
            <a:off x="6103692" y="3083700"/>
            <a:ext cx="10055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6267491-CBA7-4288-909A-03877870FFEE}"/>
              </a:ext>
            </a:extLst>
          </p:cNvPr>
          <p:cNvSpPr/>
          <p:nvPr/>
        </p:nvSpPr>
        <p:spPr>
          <a:xfrm>
            <a:off x="7374624" y="1868687"/>
            <a:ext cx="1229824" cy="3800369"/>
          </a:xfrm>
          <a:prstGeom prst="rect">
            <a:avLst/>
          </a:prstGeom>
          <a:solidFill>
            <a:schemeClr val="accent4">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5" name="Straight Connector 34">
            <a:extLst>
              <a:ext uri="{FF2B5EF4-FFF2-40B4-BE49-F238E27FC236}">
                <a16:creationId xmlns:a16="http://schemas.microsoft.com/office/drawing/2014/main" id="{C7718F93-8AD6-40B4-91E6-0EDC89BFF2CE}"/>
              </a:ext>
            </a:extLst>
          </p:cNvPr>
          <p:cNvCxnSpPr/>
          <p:nvPr/>
        </p:nvCxnSpPr>
        <p:spPr>
          <a:xfrm>
            <a:off x="7489953" y="3086307"/>
            <a:ext cx="1005572" cy="0"/>
          </a:xfrm>
          <a:prstGeom prst="line">
            <a:avLst/>
          </a:prstGeom>
          <a:solidFill>
            <a:schemeClr val="bg2">
              <a:alpha val="48000"/>
            </a:schemeClr>
          </a:solidFill>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0" name="Graphic 39">
            <a:extLst>
              <a:ext uri="{FF2B5EF4-FFF2-40B4-BE49-F238E27FC236}">
                <a16:creationId xmlns:a16="http://schemas.microsoft.com/office/drawing/2014/main" id="{08E06611-5F42-46A3-8B50-5B7F7405FA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3534" y="2148866"/>
            <a:ext cx="213678" cy="488407"/>
          </a:xfrm>
          <a:prstGeom prst="rect">
            <a:avLst/>
          </a:prstGeom>
        </p:spPr>
      </p:pic>
      <p:sp>
        <p:nvSpPr>
          <p:cNvPr id="5" name="Title 4">
            <a:extLst>
              <a:ext uri="{FF2B5EF4-FFF2-40B4-BE49-F238E27FC236}">
                <a16:creationId xmlns:a16="http://schemas.microsoft.com/office/drawing/2014/main" id="{4C9E7BA5-BDD0-4DC8-9342-0B678FA7E76A}"/>
              </a:ext>
            </a:extLst>
          </p:cNvPr>
          <p:cNvSpPr>
            <a:spLocks noGrp="1"/>
          </p:cNvSpPr>
          <p:nvPr>
            <p:ph type="ctrTitle"/>
          </p:nvPr>
        </p:nvSpPr>
        <p:spPr/>
        <p:txBody>
          <a:bodyPr/>
          <a:lstStyle/>
          <a:p>
            <a:r>
              <a:rPr lang="en-GB" dirty="0"/>
              <a:t>Benefits of  WSET training</a:t>
            </a:r>
          </a:p>
        </p:txBody>
      </p:sp>
      <p:sp>
        <p:nvSpPr>
          <p:cNvPr id="6" name="Rectangle 5">
            <a:extLst>
              <a:ext uri="{FF2B5EF4-FFF2-40B4-BE49-F238E27FC236}">
                <a16:creationId xmlns:a16="http://schemas.microsoft.com/office/drawing/2014/main" id="{578ED61B-F15C-4080-9D7C-290B05A5E443}"/>
              </a:ext>
            </a:extLst>
          </p:cNvPr>
          <p:cNvSpPr/>
          <p:nvPr/>
        </p:nvSpPr>
        <p:spPr>
          <a:xfrm>
            <a:off x="3267862" y="3732759"/>
            <a:ext cx="1052438" cy="523220"/>
          </a:xfrm>
          <a:prstGeom prst="rect">
            <a:avLst/>
          </a:prstGeom>
        </p:spPr>
        <p:txBody>
          <a:bodyPr wrap="square">
            <a:spAutoFit/>
          </a:bodyPr>
          <a:lstStyle/>
          <a:p>
            <a:pPr lvl="0" algn="ctr"/>
            <a:r>
              <a:rPr lang="en-US" sz="1400" i="1" dirty="0">
                <a:solidFill>
                  <a:schemeClr val="accent1"/>
                </a:solidFill>
                <a:latin typeface="Georgia" panose="02040502050405020303" pitchFamily="18" charset="0"/>
              </a:rPr>
              <a:t>Brand neutral </a:t>
            </a:r>
          </a:p>
        </p:txBody>
      </p:sp>
      <p:sp>
        <p:nvSpPr>
          <p:cNvPr id="7" name="Rectangle 6">
            <a:extLst>
              <a:ext uri="{FF2B5EF4-FFF2-40B4-BE49-F238E27FC236}">
                <a16:creationId xmlns:a16="http://schemas.microsoft.com/office/drawing/2014/main" id="{DCF4FCED-7AE8-4F66-AA68-0BD5C642EFEC}"/>
              </a:ext>
            </a:extLst>
          </p:cNvPr>
          <p:cNvSpPr/>
          <p:nvPr/>
        </p:nvSpPr>
        <p:spPr>
          <a:xfrm>
            <a:off x="2007052" y="3738661"/>
            <a:ext cx="856325" cy="523220"/>
          </a:xfrm>
          <a:prstGeom prst="rect">
            <a:avLst/>
          </a:prstGeom>
        </p:spPr>
        <p:txBody>
          <a:bodyPr wrap="none">
            <a:spAutoFit/>
          </a:bodyPr>
          <a:lstStyle/>
          <a:p>
            <a:pPr lvl="0" algn="ctr"/>
            <a:r>
              <a:rPr lang="en-US" sz="1400" i="1" dirty="0">
                <a:solidFill>
                  <a:schemeClr val="accent1"/>
                </a:solidFill>
                <a:latin typeface="Georgia" panose="02040502050405020303" pitchFamily="18" charset="0"/>
              </a:rPr>
              <a:t>Job </a:t>
            </a:r>
            <a:br>
              <a:rPr lang="en-US" sz="1400" i="1" dirty="0">
                <a:solidFill>
                  <a:schemeClr val="accent1"/>
                </a:solidFill>
                <a:latin typeface="Georgia" panose="02040502050405020303" pitchFamily="18" charset="0"/>
              </a:rPr>
            </a:br>
            <a:r>
              <a:rPr lang="en-US" sz="1400" i="1" dirty="0">
                <a:solidFill>
                  <a:schemeClr val="accent1"/>
                </a:solidFill>
                <a:latin typeface="Georgia" panose="02040502050405020303" pitchFamily="18" charset="0"/>
              </a:rPr>
              <a:t>relevant</a:t>
            </a:r>
          </a:p>
        </p:txBody>
      </p:sp>
      <p:sp>
        <p:nvSpPr>
          <p:cNvPr id="8" name="Rectangle 7">
            <a:extLst>
              <a:ext uri="{FF2B5EF4-FFF2-40B4-BE49-F238E27FC236}">
                <a16:creationId xmlns:a16="http://schemas.microsoft.com/office/drawing/2014/main" id="{ED2ECFAB-D795-42B6-B788-03D531EE6795}"/>
              </a:ext>
            </a:extLst>
          </p:cNvPr>
          <p:cNvSpPr/>
          <p:nvPr/>
        </p:nvSpPr>
        <p:spPr>
          <a:xfrm>
            <a:off x="5902530" y="3628631"/>
            <a:ext cx="1387087" cy="738664"/>
          </a:xfrm>
          <a:prstGeom prst="rect">
            <a:avLst/>
          </a:prstGeom>
        </p:spPr>
        <p:txBody>
          <a:bodyPr wrap="square">
            <a:spAutoFit/>
          </a:bodyPr>
          <a:lstStyle/>
          <a:p>
            <a:pPr lvl="0" algn="ctr"/>
            <a:r>
              <a:rPr lang="en-US" sz="1400" i="1" dirty="0">
                <a:solidFill>
                  <a:schemeClr val="accent1"/>
                </a:solidFill>
                <a:latin typeface="Georgia" panose="02040502050405020303" pitchFamily="18" charset="0"/>
              </a:rPr>
              <a:t>International focus &amp; syllabus</a:t>
            </a:r>
          </a:p>
        </p:txBody>
      </p:sp>
      <p:sp>
        <p:nvSpPr>
          <p:cNvPr id="9" name="Rectangle 8">
            <a:extLst>
              <a:ext uri="{FF2B5EF4-FFF2-40B4-BE49-F238E27FC236}">
                <a16:creationId xmlns:a16="http://schemas.microsoft.com/office/drawing/2014/main" id="{421AB934-749F-4958-B2AF-3AB381E36848}"/>
              </a:ext>
            </a:extLst>
          </p:cNvPr>
          <p:cNvSpPr/>
          <p:nvPr/>
        </p:nvSpPr>
        <p:spPr>
          <a:xfrm>
            <a:off x="7350270" y="3451359"/>
            <a:ext cx="1278532" cy="1169551"/>
          </a:xfrm>
          <a:prstGeom prst="rect">
            <a:avLst/>
          </a:prstGeom>
        </p:spPr>
        <p:txBody>
          <a:bodyPr wrap="square">
            <a:spAutoFit/>
          </a:bodyPr>
          <a:lstStyle/>
          <a:p>
            <a:pPr algn="ctr"/>
            <a:r>
              <a:rPr lang="en-US" sz="1400" i="1" dirty="0">
                <a:solidFill>
                  <a:schemeClr val="accent1"/>
                </a:solidFill>
                <a:latin typeface="Georgia" panose="02040502050405020303" pitchFamily="18" charset="0"/>
              </a:rPr>
              <a:t>Clear &amp; transparent course and assessment structure </a:t>
            </a:r>
          </a:p>
        </p:txBody>
      </p:sp>
      <p:sp>
        <p:nvSpPr>
          <p:cNvPr id="10" name="Rectangle 9">
            <a:extLst>
              <a:ext uri="{FF2B5EF4-FFF2-40B4-BE49-F238E27FC236}">
                <a16:creationId xmlns:a16="http://schemas.microsoft.com/office/drawing/2014/main" id="{139737A1-2A8A-4F9E-8544-CFF0177215CA}"/>
              </a:ext>
            </a:extLst>
          </p:cNvPr>
          <p:cNvSpPr/>
          <p:nvPr/>
        </p:nvSpPr>
        <p:spPr>
          <a:xfrm>
            <a:off x="4604761" y="3285360"/>
            <a:ext cx="1187352" cy="1815882"/>
          </a:xfrm>
          <a:prstGeom prst="rect">
            <a:avLst/>
          </a:prstGeom>
        </p:spPr>
        <p:txBody>
          <a:bodyPr wrap="square">
            <a:spAutoFit/>
          </a:bodyPr>
          <a:lstStyle/>
          <a:p>
            <a:pPr lvl="0" algn="ctr"/>
            <a:r>
              <a:rPr lang="en-US" sz="1400" i="1" dirty="0">
                <a:solidFill>
                  <a:schemeClr val="accent1"/>
                </a:solidFill>
                <a:latin typeface="Georgia" panose="02040502050405020303" pitchFamily="18" charset="0"/>
              </a:rPr>
              <a:t>Develop tasting technique using the WSET Systematic Approach to Tasting</a:t>
            </a:r>
          </a:p>
        </p:txBody>
      </p:sp>
      <p:sp>
        <p:nvSpPr>
          <p:cNvPr id="15" name="Content Placeholder 1">
            <a:extLst>
              <a:ext uri="{FF2B5EF4-FFF2-40B4-BE49-F238E27FC236}">
                <a16:creationId xmlns:a16="http://schemas.microsoft.com/office/drawing/2014/main" id="{75D7073E-E893-4555-8E89-53BEB31CAE14}"/>
              </a:ext>
            </a:extLst>
          </p:cNvPr>
          <p:cNvSpPr>
            <a:spLocks noGrp="1"/>
          </p:cNvSpPr>
          <p:nvPr>
            <p:ph idx="1"/>
          </p:nvPr>
        </p:nvSpPr>
        <p:spPr>
          <a:xfrm>
            <a:off x="432747" y="3652812"/>
            <a:ext cx="1240399" cy="1108720"/>
          </a:xfrm>
        </p:spPr>
        <p:txBody>
          <a:bodyPr/>
          <a:lstStyle/>
          <a:p>
            <a:pPr marL="0" indent="0" algn="ctr">
              <a:buNone/>
            </a:pPr>
            <a:r>
              <a:rPr lang="en-US" sz="1400" i="1" dirty="0">
                <a:solidFill>
                  <a:schemeClr val="accent1"/>
                </a:solidFill>
                <a:latin typeface="Georgia" panose="02040502050405020303" pitchFamily="18" charset="0"/>
              </a:rPr>
              <a:t>Globally trusted &amp; recognized</a:t>
            </a:r>
          </a:p>
          <a:p>
            <a:pPr marL="0" indent="0" algn="ctr">
              <a:buNone/>
            </a:pPr>
            <a:endParaRPr lang="en-GB" sz="1400" dirty="0"/>
          </a:p>
        </p:txBody>
      </p:sp>
      <p:cxnSp>
        <p:nvCxnSpPr>
          <p:cNvPr id="44" name="Straight Connector 43">
            <a:extLst>
              <a:ext uri="{FF2B5EF4-FFF2-40B4-BE49-F238E27FC236}">
                <a16:creationId xmlns:a16="http://schemas.microsoft.com/office/drawing/2014/main" id="{97F43C53-580D-44E3-B530-61A45675D521}"/>
              </a:ext>
            </a:extLst>
          </p:cNvPr>
          <p:cNvCxnSpPr/>
          <p:nvPr/>
        </p:nvCxnSpPr>
        <p:spPr>
          <a:xfrm>
            <a:off x="558652" y="5355191"/>
            <a:ext cx="10055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428AB5A-B361-48CD-A54E-9E6A6FBF6C02}"/>
              </a:ext>
            </a:extLst>
          </p:cNvPr>
          <p:cNvCxnSpPr/>
          <p:nvPr/>
        </p:nvCxnSpPr>
        <p:spPr>
          <a:xfrm>
            <a:off x="1944912" y="5362788"/>
            <a:ext cx="1005572" cy="0"/>
          </a:xfrm>
          <a:prstGeom prst="line">
            <a:avLst/>
          </a:prstGeom>
          <a:solidFill>
            <a:schemeClr val="bg2">
              <a:alpha val="48000"/>
            </a:schemeClr>
          </a:solid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69E5E0-935D-4B03-975C-EE8CC77DF5D8}"/>
              </a:ext>
            </a:extLst>
          </p:cNvPr>
          <p:cNvCxnSpPr/>
          <p:nvPr/>
        </p:nvCxnSpPr>
        <p:spPr>
          <a:xfrm>
            <a:off x="3331172" y="5365395"/>
            <a:ext cx="10055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FEF818-853A-45F4-93C8-5F42EBDA8854}"/>
              </a:ext>
            </a:extLst>
          </p:cNvPr>
          <p:cNvCxnSpPr/>
          <p:nvPr/>
        </p:nvCxnSpPr>
        <p:spPr>
          <a:xfrm>
            <a:off x="4708613" y="5348048"/>
            <a:ext cx="1005572" cy="0"/>
          </a:xfrm>
          <a:prstGeom prst="line">
            <a:avLst/>
          </a:prstGeom>
          <a:solidFill>
            <a:schemeClr val="bg2">
              <a:alpha val="48000"/>
            </a:schemeClr>
          </a:solid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EBEB916-3FDD-43EB-9262-E48406C01741}"/>
              </a:ext>
            </a:extLst>
          </p:cNvPr>
          <p:cNvCxnSpPr/>
          <p:nvPr/>
        </p:nvCxnSpPr>
        <p:spPr>
          <a:xfrm>
            <a:off x="6103692" y="5370609"/>
            <a:ext cx="10055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D83D183-04C7-4065-A754-E2A5D5198A0F}"/>
              </a:ext>
            </a:extLst>
          </p:cNvPr>
          <p:cNvCxnSpPr/>
          <p:nvPr/>
        </p:nvCxnSpPr>
        <p:spPr>
          <a:xfrm>
            <a:off x="7489953" y="5373216"/>
            <a:ext cx="1005572" cy="0"/>
          </a:xfrm>
          <a:prstGeom prst="line">
            <a:avLst/>
          </a:prstGeom>
          <a:solidFill>
            <a:schemeClr val="bg2">
              <a:alpha val="48000"/>
            </a:schemeClr>
          </a:solidFill>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33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5">
            <a:extLst>
              <a:ext uri="{FF2B5EF4-FFF2-40B4-BE49-F238E27FC236}">
                <a16:creationId xmlns:a16="http://schemas.microsoft.com/office/drawing/2014/main" id="{7B5AD8B6-D3C3-45B8-986D-35858420B60E}"/>
              </a:ext>
            </a:extLst>
          </p:cNvPr>
          <p:cNvSpPr/>
          <p:nvPr/>
        </p:nvSpPr>
        <p:spPr>
          <a:xfrm>
            <a:off x="4296546" y="1343397"/>
            <a:ext cx="2113594" cy="914425"/>
          </a:xfrm>
          <a:prstGeom prst="rect">
            <a:avLst/>
          </a:prstGeom>
          <a:blipFill>
            <a:blip r:embed="rId2" cstate="print"/>
            <a:stretch>
              <a:fillRect/>
            </a:stretch>
          </a:blipFill>
        </p:spPr>
        <p:txBody>
          <a:bodyPr wrap="square" lIns="0" tIns="0" rIns="0" bIns="0" rtlCol="0"/>
          <a:lstStyle/>
          <a:p>
            <a:endParaRPr/>
          </a:p>
        </p:txBody>
      </p:sp>
      <p:sp>
        <p:nvSpPr>
          <p:cNvPr id="20" name="object 16">
            <a:extLst>
              <a:ext uri="{FF2B5EF4-FFF2-40B4-BE49-F238E27FC236}">
                <a16:creationId xmlns:a16="http://schemas.microsoft.com/office/drawing/2014/main" id="{DE521B5B-E0EF-4DC9-A925-3CDD43433333}"/>
              </a:ext>
            </a:extLst>
          </p:cNvPr>
          <p:cNvSpPr/>
          <p:nvPr/>
        </p:nvSpPr>
        <p:spPr>
          <a:xfrm>
            <a:off x="6562541" y="1343397"/>
            <a:ext cx="2113597" cy="914425"/>
          </a:xfrm>
          <a:prstGeom prst="rect">
            <a:avLst/>
          </a:prstGeom>
          <a:blipFill>
            <a:blip r:embed="rId3" cstate="print"/>
            <a:stretch>
              <a:fillRect/>
            </a:stretch>
          </a:blipFill>
        </p:spPr>
        <p:txBody>
          <a:bodyPr wrap="square" lIns="0" tIns="0" rIns="0" bIns="0" rtlCol="0"/>
          <a:lstStyle/>
          <a:p>
            <a:endParaRPr/>
          </a:p>
        </p:txBody>
      </p:sp>
      <p:sp>
        <p:nvSpPr>
          <p:cNvPr id="21" name="object 17">
            <a:extLst>
              <a:ext uri="{FF2B5EF4-FFF2-40B4-BE49-F238E27FC236}">
                <a16:creationId xmlns:a16="http://schemas.microsoft.com/office/drawing/2014/main" id="{9A5E8BCF-7C60-406F-8F50-BDD9A3FC88B5}"/>
              </a:ext>
            </a:extLst>
          </p:cNvPr>
          <p:cNvSpPr/>
          <p:nvPr/>
        </p:nvSpPr>
        <p:spPr>
          <a:xfrm>
            <a:off x="4296545" y="3781772"/>
            <a:ext cx="2113595" cy="914400"/>
          </a:xfrm>
          <a:prstGeom prst="rect">
            <a:avLst/>
          </a:prstGeom>
          <a:blipFill>
            <a:blip r:embed="rId4" cstate="print"/>
            <a:stretch>
              <a:fillRect/>
            </a:stretch>
          </a:blipFill>
        </p:spPr>
        <p:txBody>
          <a:bodyPr wrap="square" lIns="0" tIns="0" rIns="0" bIns="0" rtlCol="0"/>
          <a:lstStyle/>
          <a:p>
            <a:endParaRPr/>
          </a:p>
        </p:txBody>
      </p:sp>
      <p:sp>
        <p:nvSpPr>
          <p:cNvPr id="22" name="object 18">
            <a:extLst>
              <a:ext uri="{FF2B5EF4-FFF2-40B4-BE49-F238E27FC236}">
                <a16:creationId xmlns:a16="http://schemas.microsoft.com/office/drawing/2014/main" id="{02AE403F-7254-4A8A-8F77-B2ECA4356A0D}"/>
              </a:ext>
            </a:extLst>
          </p:cNvPr>
          <p:cNvSpPr txBox="1"/>
          <p:nvPr/>
        </p:nvSpPr>
        <p:spPr>
          <a:xfrm>
            <a:off x="4283846" y="2346764"/>
            <a:ext cx="2113594" cy="1120820"/>
          </a:xfrm>
          <a:prstGeom prst="rect">
            <a:avLst/>
          </a:prstGeom>
        </p:spPr>
        <p:txBody>
          <a:bodyPr vert="horz" wrap="square" lIns="0" tIns="43180" rIns="0" bIns="0" rtlCol="0">
            <a:spAutoFit/>
          </a:bodyPr>
          <a:lstStyle/>
          <a:p>
            <a:pPr marL="12700" marR="485140">
              <a:lnSpc>
                <a:spcPts val="1200"/>
              </a:lnSpc>
              <a:spcBef>
                <a:spcPts val="340"/>
              </a:spcBef>
            </a:pPr>
            <a:r>
              <a:rPr sz="1200" b="1" spc="85" dirty="0">
                <a:solidFill>
                  <a:srgbClr val="E83C4E"/>
                </a:solidFill>
                <a:latin typeface="Arial" panose="020B0604020202020204" pitchFamily="34" charset="0"/>
                <a:cs typeface="Arial" panose="020B0604020202020204" pitchFamily="34" charset="0"/>
              </a:rPr>
              <a:t>WSET </a:t>
            </a:r>
            <a:r>
              <a:rPr sz="1200" b="1" spc="40" dirty="0">
                <a:solidFill>
                  <a:srgbClr val="E83C4E"/>
                </a:solidFill>
                <a:latin typeface="Arial" panose="020B0604020202020204" pitchFamily="34" charset="0"/>
                <a:cs typeface="Arial" panose="020B0604020202020204" pitchFamily="34" charset="0"/>
              </a:rPr>
              <a:t>Level </a:t>
            </a:r>
            <a:r>
              <a:rPr sz="1200" b="1" spc="-114" dirty="0">
                <a:solidFill>
                  <a:srgbClr val="E83C4E"/>
                </a:solidFill>
                <a:latin typeface="Arial" panose="020B0604020202020204" pitchFamily="34" charset="0"/>
                <a:cs typeface="Arial" panose="020B0604020202020204" pitchFamily="34" charset="0"/>
              </a:rPr>
              <a:t>1 </a:t>
            </a:r>
            <a:r>
              <a:rPr lang="en-GB" sz="1200" b="1" spc="-114" dirty="0">
                <a:solidFill>
                  <a:srgbClr val="E83C4E"/>
                </a:solidFill>
                <a:latin typeface="Arial" panose="020B0604020202020204" pitchFamily="34" charset="0"/>
                <a:cs typeface="Arial" panose="020B0604020202020204" pitchFamily="34" charset="0"/>
              </a:rPr>
              <a:t> </a:t>
            </a:r>
            <a:r>
              <a:rPr sz="1200" b="1" spc="35" dirty="0">
                <a:solidFill>
                  <a:srgbClr val="E83C4E"/>
                </a:solidFill>
                <a:latin typeface="Arial" panose="020B0604020202020204" pitchFamily="34" charset="0"/>
                <a:cs typeface="Arial" panose="020B0604020202020204" pitchFamily="34" charset="0"/>
              </a:rPr>
              <a:t>Award  </a:t>
            </a:r>
            <a:r>
              <a:rPr sz="1200" b="1" spc="15" dirty="0">
                <a:solidFill>
                  <a:srgbClr val="E83C4E"/>
                </a:solidFill>
                <a:latin typeface="Arial" panose="020B0604020202020204" pitchFamily="34" charset="0"/>
                <a:cs typeface="Arial" panose="020B0604020202020204" pitchFamily="34" charset="0"/>
              </a:rPr>
              <a:t>in</a:t>
            </a:r>
            <a:r>
              <a:rPr sz="1200" b="1" spc="25" dirty="0">
                <a:solidFill>
                  <a:srgbClr val="E83C4E"/>
                </a:solidFill>
                <a:latin typeface="Arial" panose="020B0604020202020204" pitchFamily="34" charset="0"/>
                <a:cs typeface="Arial" panose="020B0604020202020204" pitchFamily="34" charset="0"/>
              </a:rPr>
              <a:t> </a:t>
            </a:r>
            <a:r>
              <a:rPr sz="1200" b="1" spc="35" dirty="0">
                <a:solidFill>
                  <a:srgbClr val="E83C4E"/>
                </a:solidFill>
                <a:latin typeface="Arial" panose="020B0604020202020204" pitchFamily="34" charset="0"/>
                <a:cs typeface="Arial" panose="020B0604020202020204" pitchFamily="34" charset="0"/>
              </a:rPr>
              <a:t>Wines</a:t>
            </a:r>
            <a:endParaRPr sz="1200" dirty="0">
              <a:latin typeface="Arial" panose="020B0604020202020204" pitchFamily="34" charset="0"/>
              <a:cs typeface="Arial" panose="020B0604020202020204" pitchFamily="34" charset="0"/>
            </a:endParaRPr>
          </a:p>
          <a:p>
            <a:pPr marL="12700" marR="5080">
              <a:lnSpc>
                <a:spcPts val="1200"/>
              </a:lnSpc>
            </a:pPr>
            <a:r>
              <a:rPr sz="900" spc="35" dirty="0">
                <a:solidFill>
                  <a:srgbClr val="706F6F"/>
                </a:solidFill>
                <a:latin typeface="Arial" panose="020B0604020202020204" pitchFamily="34" charset="0"/>
                <a:cs typeface="Arial" panose="020B0604020202020204" pitchFamily="34" charset="0"/>
              </a:rPr>
              <a:t>Explore </a:t>
            </a:r>
            <a:r>
              <a:rPr sz="900" spc="10" dirty="0">
                <a:solidFill>
                  <a:srgbClr val="706F6F"/>
                </a:solidFill>
                <a:latin typeface="Arial" panose="020B0604020202020204" pitchFamily="34" charset="0"/>
                <a:cs typeface="Arial" panose="020B0604020202020204" pitchFamily="34" charset="0"/>
              </a:rPr>
              <a:t>the main </a:t>
            </a:r>
            <a:r>
              <a:rPr sz="900" spc="35" dirty="0">
                <a:solidFill>
                  <a:srgbClr val="706F6F"/>
                </a:solidFill>
                <a:latin typeface="Arial" panose="020B0604020202020204" pitchFamily="34" charset="0"/>
                <a:cs typeface="Arial" panose="020B0604020202020204" pitchFamily="34" charset="0"/>
              </a:rPr>
              <a:t>types </a:t>
            </a:r>
            <a:r>
              <a:rPr sz="900" spc="30" dirty="0">
                <a:solidFill>
                  <a:srgbClr val="706F6F"/>
                </a:solidFill>
                <a:latin typeface="Arial" panose="020B0604020202020204" pitchFamily="34" charset="0"/>
                <a:cs typeface="Arial" panose="020B0604020202020204" pitchFamily="34" charset="0"/>
              </a:rPr>
              <a:t>and </a:t>
            </a:r>
            <a:r>
              <a:rPr sz="900" spc="35" dirty="0">
                <a:solidFill>
                  <a:srgbClr val="706F6F"/>
                </a:solidFill>
                <a:latin typeface="Arial" panose="020B0604020202020204" pitchFamily="34" charset="0"/>
                <a:cs typeface="Arial" panose="020B0604020202020204" pitchFamily="34" charset="0"/>
              </a:rPr>
              <a:t>styles </a:t>
            </a:r>
            <a:r>
              <a:rPr sz="900" spc="5" dirty="0">
                <a:solidFill>
                  <a:srgbClr val="706F6F"/>
                </a:solidFill>
                <a:latin typeface="Arial" panose="020B0604020202020204" pitchFamily="34" charset="0"/>
                <a:cs typeface="Arial" panose="020B0604020202020204" pitchFamily="34" charset="0"/>
              </a:rPr>
              <a:t>of  </a:t>
            </a:r>
            <a:r>
              <a:rPr sz="900" spc="25" dirty="0">
                <a:solidFill>
                  <a:srgbClr val="706F6F"/>
                </a:solidFill>
                <a:latin typeface="Arial" panose="020B0604020202020204" pitchFamily="34" charset="0"/>
                <a:cs typeface="Arial" panose="020B0604020202020204" pitchFamily="34" charset="0"/>
              </a:rPr>
              <a:t>wine </a:t>
            </a:r>
            <a:r>
              <a:rPr sz="900" spc="15" dirty="0">
                <a:solidFill>
                  <a:srgbClr val="706F6F"/>
                </a:solidFill>
                <a:latin typeface="Arial" panose="020B0604020202020204" pitchFamily="34" charset="0"/>
                <a:cs typeface="Arial" panose="020B0604020202020204" pitchFamily="34" charset="0"/>
              </a:rPr>
              <a:t>through </a:t>
            </a:r>
            <a:r>
              <a:rPr sz="900" spc="25" dirty="0">
                <a:solidFill>
                  <a:srgbClr val="706F6F"/>
                </a:solidFill>
                <a:latin typeface="Arial" panose="020B0604020202020204" pitchFamily="34" charset="0"/>
                <a:cs typeface="Arial" panose="020B0604020202020204" pitchFamily="34" charset="0"/>
              </a:rPr>
              <a:t>sight, </a:t>
            </a:r>
            <a:r>
              <a:rPr sz="900" spc="15" dirty="0">
                <a:solidFill>
                  <a:srgbClr val="706F6F"/>
                </a:solidFill>
                <a:latin typeface="Arial" panose="020B0604020202020204" pitchFamily="34" charset="0"/>
                <a:cs typeface="Arial" panose="020B0604020202020204" pitchFamily="34" charset="0"/>
              </a:rPr>
              <a:t>smell, </a:t>
            </a:r>
            <a:r>
              <a:rPr sz="900" spc="30" dirty="0">
                <a:solidFill>
                  <a:srgbClr val="706F6F"/>
                </a:solidFill>
                <a:latin typeface="Arial" panose="020B0604020202020204" pitchFamily="34" charset="0"/>
                <a:cs typeface="Arial" panose="020B0604020202020204" pitchFamily="34" charset="0"/>
              </a:rPr>
              <a:t>and </a:t>
            </a:r>
            <a:r>
              <a:rPr sz="900" spc="10" dirty="0">
                <a:solidFill>
                  <a:srgbClr val="706F6F"/>
                </a:solidFill>
                <a:latin typeface="Arial" panose="020B0604020202020204" pitchFamily="34" charset="0"/>
                <a:cs typeface="Arial" panose="020B0604020202020204" pitchFamily="34" charset="0"/>
              </a:rPr>
              <a:t>taste,  </a:t>
            </a:r>
            <a:r>
              <a:rPr sz="900" spc="15" dirty="0">
                <a:solidFill>
                  <a:srgbClr val="706F6F"/>
                </a:solidFill>
                <a:latin typeface="Arial" panose="020B0604020202020204" pitchFamily="34" charset="0"/>
                <a:cs typeface="Arial" panose="020B0604020202020204" pitchFamily="34" charset="0"/>
              </a:rPr>
              <a:t>while </a:t>
            </a:r>
            <a:r>
              <a:rPr sz="900" spc="30" dirty="0">
                <a:solidFill>
                  <a:srgbClr val="706F6F"/>
                </a:solidFill>
                <a:latin typeface="Arial" panose="020B0604020202020204" pitchFamily="34" charset="0"/>
                <a:cs typeface="Arial" panose="020B0604020202020204" pitchFamily="34" charset="0"/>
              </a:rPr>
              <a:t>also gaining </a:t>
            </a:r>
            <a:r>
              <a:rPr sz="900" spc="10" dirty="0">
                <a:solidFill>
                  <a:srgbClr val="706F6F"/>
                </a:solidFill>
                <a:latin typeface="Arial" panose="020B0604020202020204" pitchFamily="34" charset="0"/>
                <a:cs typeface="Arial" panose="020B0604020202020204" pitchFamily="34" charset="0"/>
              </a:rPr>
              <a:t>the </a:t>
            </a:r>
            <a:r>
              <a:rPr sz="900" spc="35" dirty="0">
                <a:solidFill>
                  <a:srgbClr val="706F6F"/>
                </a:solidFill>
                <a:latin typeface="Arial" panose="020B0604020202020204" pitchFamily="34" charset="0"/>
                <a:cs typeface="Arial" panose="020B0604020202020204" pitchFamily="34" charset="0"/>
              </a:rPr>
              <a:t>basic </a:t>
            </a:r>
            <a:r>
              <a:rPr sz="900" spc="25" dirty="0">
                <a:solidFill>
                  <a:srgbClr val="706F6F"/>
                </a:solidFill>
                <a:latin typeface="Arial" panose="020B0604020202020204" pitchFamily="34" charset="0"/>
                <a:cs typeface="Arial" panose="020B0604020202020204" pitchFamily="34" charset="0"/>
              </a:rPr>
              <a:t>skills </a:t>
            </a:r>
            <a:r>
              <a:rPr sz="900" dirty="0">
                <a:solidFill>
                  <a:srgbClr val="706F6F"/>
                </a:solidFill>
                <a:latin typeface="Arial" panose="020B0604020202020204" pitchFamily="34" charset="0"/>
                <a:cs typeface="Arial" panose="020B0604020202020204" pitchFamily="34" charset="0"/>
              </a:rPr>
              <a:t>to  </a:t>
            </a:r>
            <a:r>
              <a:rPr sz="900" spc="35" dirty="0">
                <a:solidFill>
                  <a:srgbClr val="706F6F"/>
                </a:solidFill>
                <a:latin typeface="Arial" panose="020B0604020202020204" pitchFamily="34" charset="0"/>
                <a:cs typeface="Arial" panose="020B0604020202020204" pitchFamily="34" charset="0"/>
              </a:rPr>
              <a:t>describe </a:t>
            </a:r>
            <a:r>
              <a:rPr sz="900" spc="25" dirty="0">
                <a:solidFill>
                  <a:srgbClr val="706F6F"/>
                </a:solidFill>
                <a:latin typeface="Arial" panose="020B0604020202020204" pitchFamily="34" charset="0"/>
                <a:cs typeface="Arial" panose="020B0604020202020204" pitchFamily="34" charset="0"/>
              </a:rPr>
              <a:t>wines </a:t>
            </a:r>
            <a:r>
              <a:rPr sz="900" spc="15" dirty="0">
                <a:solidFill>
                  <a:srgbClr val="706F6F"/>
                </a:solidFill>
                <a:latin typeface="Arial" panose="020B0604020202020204" pitchFamily="34" charset="0"/>
                <a:cs typeface="Arial" panose="020B0604020202020204" pitchFamily="34" charset="0"/>
              </a:rPr>
              <a:t>accurately, </a:t>
            </a:r>
            <a:r>
              <a:rPr sz="900" spc="30" dirty="0">
                <a:solidFill>
                  <a:srgbClr val="706F6F"/>
                </a:solidFill>
                <a:latin typeface="Arial" panose="020B0604020202020204" pitchFamily="34" charset="0"/>
                <a:cs typeface="Arial" panose="020B0604020202020204" pitchFamily="34" charset="0"/>
              </a:rPr>
              <a:t>and make  </a:t>
            </a:r>
            <a:r>
              <a:rPr sz="900" spc="25" dirty="0">
                <a:solidFill>
                  <a:srgbClr val="706F6F"/>
                </a:solidFill>
                <a:latin typeface="Arial" panose="020B0604020202020204" pitchFamily="34" charset="0"/>
                <a:cs typeface="Arial" panose="020B0604020202020204" pitchFamily="34" charset="0"/>
              </a:rPr>
              <a:t>food </a:t>
            </a:r>
            <a:r>
              <a:rPr sz="900" spc="30" dirty="0">
                <a:solidFill>
                  <a:srgbClr val="706F6F"/>
                </a:solidFill>
                <a:latin typeface="Arial" panose="020B0604020202020204" pitchFamily="34" charset="0"/>
                <a:cs typeface="Arial" panose="020B0604020202020204" pitchFamily="34" charset="0"/>
              </a:rPr>
              <a:t>and </a:t>
            </a:r>
            <a:r>
              <a:rPr sz="900" spc="25" dirty="0">
                <a:solidFill>
                  <a:srgbClr val="706F6F"/>
                </a:solidFill>
                <a:latin typeface="Arial" panose="020B0604020202020204" pitchFamily="34" charset="0"/>
                <a:cs typeface="Arial" panose="020B0604020202020204" pitchFamily="34" charset="0"/>
              </a:rPr>
              <a:t>wine</a:t>
            </a:r>
            <a:r>
              <a:rPr sz="900" spc="10" dirty="0">
                <a:solidFill>
                  <a:srgbClr val="706F6F"/>
                </a:solidFill>
                <a:latin typeface="Arial" panose="020B0604020202020204" pitchFamily="34" charset="0"/>
                <a:cs typeface="Arial" panose="020B0604020202020204" pitchFamily="34" charset="0"/>
              </a:rPr>
              <a:t> </a:t>
            </a:r>
            <a:r>
              <a:rPr sz="900" spc="25" dirty="0">
                <a:solidFill>
                  <a:srgbClr val="706F6F"/>
                </a:solidFill>
                <a:latin typeface="Arial" panose="020B0604020202020204" pitchFamily="34" charset="0"/>
                <a:cs typeface="Arial" panose="020B0604020202020204" pitchFamily="34" charset="0"/>
              </a:rPr>
              <a:t>pairings.</a:t>
            </a:r>
            <a:endParaRPr sz="900" dirty="0">
              <a:latin typeface="Arial" panose="020B0604020202020204" pitchFamily="34" charset="0"/>
              <a:cs typeface="Arial" panose="020B0604020202020204" pitchFamily="34" charset="0"/>
            </a:endParaRPr>
          </a:p>
        </p:txBody>
      </p:sp>
      <p:sp>
        <p:nvSpPr>
          <p:cNvPr id="23" name="object 19">
            <a:extLst>
              <a:ext uri="{FF2B5EF4-FFF2-40B4-BE49-F238E27FC236}">
                <a16:creationId xmlns:a16="http://schemas.microsoft.com/office/drawing/2014/main" id="{D565DD25-D5B2-483D-8B5C-E7DAAF10B0F2}"/>
              </a:ext>
            </a:extLst>
          </p:cNvPr>
          <p:cNvSpPr txBox="1"/>
          <p:nvPr/>
        </p:nvSpPr>
        <p:spPr>
          <a:xfrm>
            <a:off x="6549846" y="2346764"/>
            <a:ext cx="2113594" cy="1120820"/>
          </a:xfrm>
          <a:prstGeom prst="rect">
            <a:avLst/>
          </a:prstGeom>
        </p:spPr>
        <p:txBody>
          <a:bodyPr vert="horz" wrap="square" lIns="0" tIns="43180" rIns="0" bIns="0" rtlCol="0">
            <a:spAutoFit/>
          </a:bodyPr>
          <a:lstStyle/>
          <a:p>
            <a:pPr marL="12700" marR="607695">
              <a:lnSpc>
                <a:spcPts val="1200"/>
              </a:lnSpc>
              <a:spcBef>
                <a:spcPts val="340"/>
              </a:spcBef>
            </a:pPr>
            <a:r>
              <a:rPr sz="1200" b="1" spc="85" dirty="0">
                <a:solidFill>
                  <a:srgbClr val="F18E70"/>
                </a:solidFill>
                <a:latin typeface="Arial" panose="020B0604020202020204" pitchFamily="34" charset="0"/>
                <a:cs typeface="Arial" panose="020B0604020202020204" pitchFamily="34" charset="0"/>
              </a:rPr>
              <a:t>WSET </a:t>
            </a:r>
            <a:r>
              <a:rPr sz="1200" b="1" spc="40" dirty="0">
                <a:solidFill>
                  <a:srgbClr val="F18E70"/>
                </a:solidFill>
                <a:latin typeface="Arial" panose="020B0604020202020204" pitchFamily="34" charset="0"/>
                <a:cs typeface="Arial" panose="020B0604020202020204" pitchFamily="34" charset="0"/>
              </a:rPr>
              <a:t>Level </a:t>
            </a:r>
            <a:r>
              <a:rPr sz="1200" b="1" spc="-114" dirty="0">
                <a:solidFill>
                  <a:srgbClr val="F18E70"/>
                </a:solidFill>
                <a:latin typeface="Arial" panose="020B0604020202020204" pitchFamily="34" charset="0"/>
                <a:cs typeface="Arial" panose="020B0604020202020204" pitchFamily="34" charset="0"/>
              </a:rPr>
              <a:t>1 </a:t>
            </a:r>
            <a:r>
              <a:rPr sz="1200" b="1" spc="35" dirty="0">
                <a:solidFill>
                  <a:srgbClr val="F18E70"/>
                </a:solidFill>
                <a:latin typeface="Arial" panose="020B0604020202020204" pitchFamily="34" charset="0"/>
                <a:cs typeface="Arial" panose="020B0604020202020204" pitchFamily="34" charset="0"/>
              </a:rPr>
              <a:t>Award </a:t>
            </a:r>
            <a:r>
              <a:rPr sz="1200" b="1" spc="15" dirty="0">
                <a:solidFill>
                  <a:srgbClr val="F18E70"/>
                </a:solidFill>
                <a:latin typeface="Arial" panose="020B0604020202020204" pitchFamily="34" charset="0"/>
                <a:cs typeface="Arial" panose="020B0604020202020204" pitchFamily="34" charset="0"/>
              </a:rPr>
              <a:t>in</a:t>
            </a:r>
            <a:r>
              <a:rPr sz="1200" b="1" spc="25" dirty="0">
                <a:solidFill>
                  <a:srgbClr val="F18E70"/>
                </a:solidFill>
                <a:latin typeface="Arial" panose="020B0604020202020204" pitchFamily="34" charset="0"/>
                <a:cs typeface="Arial" panose="020B0604020202020204" pitchFamily="34" charset="0"/>
              </a:rPr>
              <a:t> </a:t>
            </a:r>
            <a:r>
              <a:rPr sz="1200" b="1" spc="35" dirty="0">
                <a:solidFill>
                  <a:srgbClr val="F18E70"/>
                </a:solidFill>
                <a:latin typeface="Arial" panose="020B0604020202020204" pitchFamily="34" charset="0"/>
                <a:cs typeface="Arial" panose="020B0604020202020204" pitchFamily="34" charset="0"/>
              </a:rPr>
              <a:t>Spirits</a:t>
            </a:r>
            <a:endParaRPr sz="1200" dirty="0">
              <a:latin typeface="Arial" panose="020B0604020202020204" pitchFamily="34" charset="0"/>
              <a:cs typeface="Arial" panose="020B0604020202020204" pitchFamily="34" charset="0"/>
            </a:endParaRPr>
          </a:p>
          <a:p>
            <a:pPr marL="12700" marR="5080">
              <a:lnSpc>
                <a:spcPts val="1200"/>
              </a:lnSpc>
            </a:pPr>
            <a:r>
              <a:rPr sz="900" spc="35" dirty="0">
                <a:solidFill>
                  <a:srgbClr val="706F6F"/>
                </a:solidFill>
                <a:latin typeface="Arial" panose="020B0604020202020204" pitchFamily="34" charset="0"/>
                <a:cs typeface="Arial" panose="020B0604020202020204" pitchFamily="34" charset="0"/>
              </a:rPr>
              <a:t>Discover </a:t>
            </a:r>
            <a:r>
              <a:rPr sz="900" spc="10" dirty="0">
                <a:solidFill>
                  <a:srgbClr val="706F6F"/>
                </a:solidFill>
                <a:latin typeface="Arial" panose="020B0604020202020204" pitchFamily="34" charset="0"/>
                <a:cs typeface="Arial" panose="020B0604020202020204" pitchFamily="34" charset="0"/>
              </a:rPr>
              <a:t>the main </a:t>
            </a:r>
            <a:r>
              <a:rPr sz="900" spc="35" dirty="0">
                <a:solidFill>
                  <a:srgbClr val="706F6F"/>
                </a:solidFill>
                <a:latin typeface="Arial" panose="020B0604020202020204" pitchFamily="34" charset="0"/>
                <a:cs typeface="Arial" panose="020B0604020202020204" pitchFamily="34" charset="0"/>
              </a:rPr>
              <a:t>styles </a:t>
            </a:r>
            <a:r>
              <a:rPr sz="900" spc="30" dirty="0">
                <a:solidFill>
                  <a:srgbClr val="706F6F"/>
                </a:solidFill>
                <a:latin typeface="Arial" panose="020B0604020202020204" pitchFamily="34" charset="0"/>
                <a:cs typeface="Arial" panose="020B0604020202020204" pitchFamily="34" charset="0"/>
              </a:rPr>
              <a:t>and </a:t>
            </a:r>
            <a:r>
              <a:rPr sz="900" spc="35" dirty="0">
                <a:solidFill>
                  <a:srgbClr val="706F6F"/>
                </a:solidFill>
                <a:latin typeface="Arial" panose="020B0604020202020204" pitchFamily="34" charset="0"/>
                <a:cs typeface="Arial" panose="020B0604020202020204" pitchFamily="34" charset="0"/>
              </a:rPr>
              <a:t>types </a:t>
            </a:r>
            <a:r>
              <a:rPr sz="900" spc="5" dirty="0">
                <a:solidFill>
                  <a:srgbClr val="706F6F"/>
                </a:solidFill>
                <a:latin typeface="Arial" panose="020B0604020202020204" pitchFamily="34" charset="0"/>
                <a:cs typeface="Arial" panose="020B0604020202020204" pitchFamily="34" charset="0"/>
              </a:rPr>
              <a:t>of  </a:t>
            </a:r>
            <a:r>
              <a:rPr sz="900" spc="15" dirty="0">
                <a:solidFill>
                  <a:srgbClr val="706F6F"/>
                </a:solidFill>
                <a:latin typeface="Arial" panose="020B0604020202020204" pitchFamily="34" charset="0"/>
                <a:cs typeface="Arial" panose="020B0604020202020204" pitchFamily="34" charset="0"/>
              </a:rPr>
              <a:t>spirits through </a:t>
            </a:r>
            <a:r>
              <a:rPr sz="900" spc="25" dirty="0">
                <a:solidFill>
                  <a:srgbClr val="706F6F"/>
                </a:solidFill>
                <a:latin typeface="Arial" panose="020B0604020202020204" pitchFamily="34" charset="0"/>
                <a:cs typeface="Arial" panose="020B0604020202020204" pitchFamily="34" charset="0"/>
              </a:rPr>
              <a:t>sight, </a:t>
            </a:r>
            <a:r>
              <a:rPr sz="900" spc="15" dirty="0">
                <a:solidFill>
                  <a:srgbClr val="706F6F"/>
                </a:solidFill>
                <a:latin typeface="Arial" panose="020B0604020202020204" pitchFamily="34" charset="0"/>
                <a:cs typeface="Arial" panose="020B0604020202020204" pitchFamily="34" charset="0"/>
              </a:rPr>
              <a:t>smell, </a:t>
            </a:r>
            <a:r>
              <a:rPr sz="900" spc="30" dirty="0">
                <a:solidFill>
                  <a:srgbClr val="706F6F"/>
                </a:solidFill>
                <a:latin typeface="Arial" panose="020B0604020202020204" pitchFamily="34" charset="0"/>
                <a:cs typeface="Arial" panose="020B0604020202020204" pitchFamily="34" charset="0"/>
              </a:rPr>
              <a:t>and </a:t>
            </a:r>
            <a:r>
              <a:rPr sz="900" spc="15" dirty="0">
                <a:solidFill>
                  <a:srgbClr val="706F6F"/>
                </a:solidFill>
                <a:latin typeface="Arial" panose="020B0604020202020204" pitchFamily="34" charset="0"/>
                <a:cs typeface="Arial" panose="020B0604020202020204" pitchFamily="34" charset="0"/>
              </a:rPr>
              <a:t>taste </a:t>
            </a:r>
            <a:r>
              <a:rPr sz="900" dirty="0">
                <a:solidFill>
                  <a:srgbClr val="706F6F"/>
                </a:solidFill>
                <a:latin typeface="Arial" panose="020B0604020202020204" pitchFamily="34" charset="0"/>
                <a:cs typeface="Arial" panose="020B0604020202020204" pitchFamily="34" charset="0"/>
              </a:rPr>
              <a:t>to  </a:t>
            </a:r>
            <a:r>
              <a:rPr sz="900" spc="35" dirty="0">
                <a:solidFill>
                  <a:srgbClr val="706F6F"/>
                </a:solidFill>
                <a:latin typeface="Arial" panose="020B0604020202020204" pitchFamily="34" charset="0"/>
                <a:cs typeface="Arial" panose="020B0604020202020204" pitchFamily="34" charset="0"/>
              </a:rPr>
              <a:t>develop </a:t>
            </a:r>
            <a:r>
              <a:rPr sz="900" spc="25" dirty="0">
                <a:solidFill>
                  <a:srgbClr val="706F6F"/>
                </a:solidFill>
                <a:latin typeface="Arial" panose="020B0604020202020204" pitchFamily="34" charset="0"/>
                <a:cs typeface="Arial" panose="020B0604020202020204" pitchFamily="34" charset="0"/>
              </a:rPr>
              <a:t>an </a:t>
            </a:r>
            <a:r>
              <a:rPr sz="900" spc="30" dirty="0">
                <a:solidFill>
                  <a:srgbClr val="706F6F"/>
                </a:solidFill>
                <a:latin typeface="Arial" panose="020B0604020202020204" pitchFamily="34" charset="0"/>
                <a:cs typeface="Arial" panose="020B0604020202020204" pitchFamily="34" charset="0"/>
              </a:rPr>
              <a:t>understanding </a:t>
            </a:r>
            <a:r>
              <a:rPr sz="900" spc="5" dirty="0">
                <a:solidFill>
                  <a:srgbClr val="706F6F"/>
                </a:solidFill>
                <a:latin typeface="Arial" panose="020B0604020202020204" pitchFamily="34" charset="0"/>
                <a:cs typeface="Arial" panose="020B0604020202020204" pitchFamily="34" charset="0"/>
              </a:rPr>
              <a:t>of </a:t>
            </a:r>
            <a:r>
              <a:rPr sz="900" spc="10" dirty="0">
                <a:solidFill>
                  <a:srgbClr val="706F6F"/>
                </a:solidFill>
                <a:latin typeface="Arial" panose="020B0604020202020204" pitchFamily="34" charset="0"/>
                <a:cs typeface="Arial" panose="020B0604020202020204" pitchFamily="34" charset="0"/>
              </a:rPr>
              <a:t>the </a:t>
            </a:r>
            <a:r>
              <a:rPr sz="900" spc="35" dirty="0">
                <a:solidFill>
                  <a:srgbClr val="706F6F"/>
                </a:solidFill>
                <a:latin typeface="Arial" panose="020B0604020202020204" pitchFamily="34" charset="0"/>
                <a:cs typeface="Arial" panose="020B0604020202020204" pitchFamily="34" charset="0"/>
              </a:rPr>
              <a:t>key  </a:t>
            </a:r>
            <a:r>
              <a:rPr sz="900" spc="25" dirty="0">
                <a:solidFill>
                  <a:srgbClr val="706F6F"/>
                </a:solidFill>
                <a:latin typeface="Arial" panose="020B0604020202020204" pitchFamily="34" charset="0"/>
                <a:cs typeface="Arial" panose="020B0604020202020204" pitchFamily="34" charset="0"/>
              </a:rPr>
              <a:t>factors affecting </a:t>
            </a:r>
            <a:r>
              <a:rPr sz="900" spc="15" dirty="0">
                <a:solidFill>
                  <a:srgbClr val="706F6F"/>
                </a:solidFill>
                <a:latin typeface="Arial" panose="020B0604020202020204" pitchFamily="34" charset="0"/>
                <a:cs typeface="Arial" panose="020B0604020202020204" pitchFamily="34" charset="0"/>
              </a:rPr>
              <a:t>flavours </a:t>
            </a:r>
            <a:r>
              <a:rPr sz="900" spc="30" dirty="0">
                <a:solidFill>
                  <a:srgbClr val="706F6F"/>
                </a:solidFill>
                <a:latin typeface="Arial" panose="020B0604020202020204" pitchFamily="34" charset="0"/>
                <a:cs typeface="Arial" panose="020B0604020202020204" pitchFamily="34" charset="0"/>
              </a:rPr>
              <a:t>and </a:t>
            </a:r>
            <a:r>
              <a:rPr sz="900" spc="25" dirty="0">
                <a:solidFill>
                  <a:srgbClr val="706F6F"/>
                </a:solidFill>
                <a:latin typeface="Arial" panose="020B0604020202020204" pitchFamily="34" charset="0"/>
                <a:cs typeface="Arial" panose="020B0604020202020204" pitchFamily="34" charset="0"/>
              </a:rPr>
              <a:t>aromas,  </a:t>
            </a:r>
            <a:r>
              <a:rPr sz="900" spc="30" dirty="0">
                <a:solidFill>
                  <a:srgbClr val="706F6F"/>
                </a:solidFill>
                <a:latin typeface="Arial" panose="020B0604020202020204" pitchFamily="34" charset="0"/>
                <a:cs typeface="Arial" panose="020B0604020202020204" pitchFamily="34" charset="0"/>
              </a:rPr>
              <a:t>and </a:t>
            </a:r>
            <a:r>
              <a:rPr sz="900" spc="25" dirty="0">
                <a:solidFill>
                  <a:srgbClr val="706F6F"/>
                </a:solidFill>
                <a:latin typeface="Arial" panose="020B0604020202020204" pitchFamily="34" charset="0"/>
                <a:cs typeface="Arial" panose="020B0604020202020204" pitchFamily="34" charset="0"/>
              </a:rPr>
              <a:t>how cocktail </a:t>
            </a:r>
            <a:r>
              <a:rPr sz="900" spc="35" dirty="0">
                <a:solidFill>
                  <a:srgbClr val="706F6F"/>
                </a:solidFill>
                <a:latin typeface="Arial" panose="020B0604020202020204" pitchFamily="34" charset="0"/>
                <a:cs typeface="Arial" panose="020B0604020202020204" pitchFamily="34" charset="0"/>
              </a:rPr>
              <a:t>recipes</a:t>
            </a:r>
            <a:r>
              <a:rPr sz="900" spc="15" dirty="0">
                <a:solidFill>
                  <a:srgbClr val="706F6F"/>
                </a:solidFill>
                <a:latin typeface="Arial" panose="020B0604020202020204" pitchFamily="34" charset="0"/>
                <a:cs typeface="Arial" panose="020B0604020202020204" pitchFamily="34" charset="0"/>
              </a:rPr>
              <a:t> </a:t>
            </a:r>
            <a:r>
              <a:rPr sz="900" spc="10" dirty="0">
                <a:solidFill>
                  <a:srgbClr val="706F6F"/>
                </a:solidFill>
                <a:latin typeface="Arial" panose="020B0604020202020204" pitchFamily="34" charset="0"/>
                <a:cs typeface="Arial" panose="020B0604020202020204" pitchFamily="34" charset="0"/>
              </a:rPr>
              <a:t>work.</a:t>
            </a:r>
            <a:endParaRPr sz="900" dirty="0">
              <a:latin typeface="Arial" panose="020B0604020202020204" pitchFamily="34" charset="0"/>
              <a:cs typeface="Arial" panose="020B0604020202020204" pitchFamily="34" charset="0"/>
            </a:endParaRPr>
          </a:p>
        </p:txBody>
      </p:sp>
      <p:sp>
        <p:nvSpPr>
          <p:cNvPr id="24" name="object 20">
            <a:extLst>
              <a:ext uri="{FF2B5EF4-FFF2-40B4-BE49-F238E27FC236}">
                <a16:creationId xmlns:a16="http://schemas.microsoft.com/office/drawing/2014/main" id="{D512E44A-81AE-4A10-9C15-F15E6241F80F}"/>
              </a:ext>
            </a:extLst>
          </p:cNvPr>
          <p:cNvSpPr txBox="1"/>
          <p:nvPr/>
        </p:nvSpPr>
        <p:spPr>
          <a:xfrm>
            <a:off x="4283846" y="4785129"/>
            <a:ext cx="2139315" cy="962660"/>
          </a:xfrm>
          <a:prstGeom prst="rect">
            <a:avLst/>
          </a:prstGeom>
        </p:spPr>
        <p:txBody>
          <a:bodyPr vert="horz" wrap="square" lIns="0" tIns="43180" rIns="0" bIns="0" rtlCol="0">
            <a:spAutoFit/>
          </a:bodyPr>
          <a:lstStyle/>
          <a:p>
            <a:pPr marL="12700" marR="727075">
              <a:lnSpc>
                <a:spcPts val="1200"/>
              </a:lnSpc>
              <a:spcBef>
                <a:spcPts val="340"/>
              </a:spcBef>
            </a:pPr>
            <a:r>
              <a:rPr sz="1200" b="1" spc="85" dirty="0">
                <a:solidFill>
                  <a:srgbClr val="FBBA00"/>
                </a:solidFill>
                <a:latin typeface="Arial" panose="020B0604020202020204" pitchFamily="34" charset="0"/>
                <a:cs typeface="Arial" panose="020B0604020202020204" pitchFamily="34" charset="0"/>
              </a:rPr>
              <a:t>WSET </a:t>
            </a:r>
            <a:r>
              <a:rPr sz="1200" b="1" spc="40" dirty="0">
                <a:solidFill>
                  <a:srgbClr val="FBBA00"/>
                </a:solidFill>
                <a:latin typeface="Arial" panose="020B0604020202020204" pitchFamily="34" charset="0"/>
                <a:cs typeface="Arial" panose="020B0604020202020204" pitchFamily="34" charset="0"/>
              </a:rPr>
              <a:t>Level </a:t>
            </a:r>
            <a:r>
              <a:rPr sz="1200" b="1" spc="-114" dirty="0">
                <a:solidFill>
                  <a:srgbClr val="FBBA00"/>
                </a:solidFill>
                <a:latin typeface="Arial" panose="020B0604020202020204" pitchFamily="34" charset="0"/>
                <a:cs typeface="Arial" panose="020B0604020202020204" pitchFamily="34" charset="0"/>
              </a:rPr>
              <a:t>1 </a:t>
            </a:r>
            <a:r>
              <a:rPr sz="1200" b="1" spc="35" dirty="0">
                <a:solidFill>
                  <a:srgbClr val="FBBA00"/>
                </a:solidFill>
                <a:latin typeface="Arial" panose="020B0604020202020204" pitchFamily="34" charset="0"/>
                <a:cs typeface="Arial" panose="020B0604020202020204" pitchFamily="34" charset="0"/>
              </a:rPr>
              <a:t>Award  </a:t>
            </a:r>
            <a:r>
              <a:rPr sz="1200" b="1" spc="15" dirty="0">
                <a:solidFill>
                  <a:srgbClr val="FBBA00"/>
                </a:solidFill>
                <a:latin typeface="Arial" panose="020B0604020202020204" pitchFamily="34" charset="0"/>
                <a:cs typeface="Arial" panose="020B0604020202020204" pitchFamily="34" charset="0"/>
              </a:rPr>
              <a:t>in</a:t>
            </a:r>
            <a:r>
              <a:rPr sz="1200" b="1" spc="25" dirty="0">
                <a:solidFill>
                  <a:srgbClr val="FBBA00"/>
                </a:solidFill>
                <a:latin typeface="Arial" panose="020B0604020202020204" pitchFamily="34" charset="0"/>
                <a:cs typeface="Arial" panose="020B0604020202020204" pitchFamily="34" charset="0"/>
              </a:rPr>
              <a:t> </a:t>
            </a:r>
            <a:r>
              <a:rPr sz="1200" b="1" spc="60" dirty="0">
                <a:solidFill>
                  <a:srgbClr val="FBBA00"/>
                </a:solidFill>
                <a:latin typeface="Arial" panose="020B0604020202020204" pitchFamily="34" charset="0"/>
                <a:cs typeface="Arial" panose="020B0604020202020204" pitchFamily="34" charset="0"/>
              </a:rPr>
              <a:t>Sake</a:t>
            </a:r>
            <a:endParaRPr sz="1200" dirty="0">
              <a:latin typeface="Arial" panose="020B0604020202020204" pitchFamily="34" charset="0"/>
              <a:cs typeface="Arial" panose="020B0604020202020204" pitchFamily="34" charset="0"/>
            </a:endParaRPr>
          </a:p>
          <a:p>
            <a:pPr marL="12700" marR="5080">
              <a:lnSpc>
                <a:spcPts val="1200"/>
              </a:lnSpc>
            </a:pPr>
            <a:r>
              <a:rPr sz="900" spc="35" dirty="0">
                <a:solidFill>
                  <a:srgbClr val="706F6F"/>
                </a:solidFill>
                <a:latin typeface="Arial" panose="020B0604020202020204" pitchFamily="34" charset="0"/>
                <a:cs typeface="Arial" panose="020B0604020202020204" pitchFamily="34" charset="0"/>
              </a:rPr>
              <a:t>Explore </a:t>
            </a:r>
            <a:r>
              <a:rPr sz="900" spc="10" dirty="0">
                <a:solidFill>
                  <a:srgbClr val="706F6F"/>
                </a:solidFill>
                <a:latin typeface="Arial" panose="020B0604020202020204" pitchFamily="34" charset="0"/>
                <a:cs typeface="Arial" panose="020B0604020202020204" pitchFamily="34" charset="0"/>
              </a:rPr>
              <a:t>the main </a:t>
            </a:r>
            <a:r>
              <a:rPr sz="900" spc="35" dirty="0">
                <a:solidFill>
                  <a:srgbClr val="706F6F"/>
                </a:solidFill>
                <a:latin typeface="Arial" panose="020B0604020202020204" pitchFamily="34" charset="0"/>
                <a:cs typeface="Arial" panose="020B0604020202020204" pitchFamily="34" charset="0"/>
              </a:rPr>
              <a:t>styles </a:t>
            </a:r>
            <a:r>
              <a:rPr sz="900" spc="30" dirty="0">
                <a:solidFill>
                  <a:srgbClr val="706F6F"/>
                </a:solidFill>
                <a:latin typeface="Arial" panose="020B0604020202020204" pitchFamily="34" charset="0"/>
                <a:cs typeface="Arial" panose="020B0604020202020204" pitchFamily="34" charset="0"/>
              </a:rPr>
              <a:t>and </a:t>
            </a:r>
            <a:r>
              <a:rPr sz="900" spc="35" dirty="0">
                <a:solidFill>
                  <a:srgbClr val="706F6F"/>
                </a:solidFill>
                <a:latin typeface="Arial" panose="020B0604020202020204" pitchFamily="34" charset="0"/>
                <a:cs typeface="Arial" panose="020B0604020202020204" pitchFamily="34" charset="0"/>
              </a:rPr>
              <a:t>types </a:t>
            </a:r>
            <a:r>
              <a:rPr sz="900" spc="5" dirty="0">
                <a:solidFill>
                  <a:srgbClr val="706F6F"/>
                </a:solidFill>
                <a:latin typeface="Arial" panose="020B0604020202020204" pitchFamily="34" charset="0"/>
                <a:cs typeface="Arial" panose="020B0604020202020204" pitchFamily="34" charset="0"/>
              </a:rPr>
              <a:t>of </a:t>
            </a:r>
            <a:r>
              <a:rPr sz="900" spc="50" dirty="0">
                <a:solidFill>
                  <a:srgbClr val="706F6F"/>
                </a:solidFill>
                <a:latin typeface="Arial" panose="020B0604020202020204" pitchFamily="34" charset="0"/>
                <a:cs typeface="Arial" panose="020B0604020202020204" pitchFamily="34" charset="0"/>
              </a:rPr>
              <a:t>sake </a:t>
            </a:r>
            <a:r>
              <a:rPr sz="900" spc="15" dirty="0">
                <a:solidFill>
                  <a:srgbClr val="706F6F"/>
                </a:solidFill>
                <a:latin typeface="Arial" panose="020B0604020202020204" pitchFamily="34" charset="0"/>
                <a:cs typeface="Arial" panose="020B0604020202020204" pitchFamily="34" charset="0"/>
              </a:rPr>
              <a:t>through </a:t>
            </a:r>
            <a:r>
              <a:rPr sz="900" spc="25" dirty="0">
                <a:solidFill>
                  <a:srgbClr val="706F6F"/>
                </a:solidFill>
                <a:latin typeface="Arial" panose="020B0604020202020204" pitchFamily="34" charset="0"/>
                <a:cs typeface="Arial" panose="020B0604020202020204" pitchFamily="34" charset="0"/>
              </a:rPr>
              <a:t>sight, smell </a:t>
            </a:r>
            <a:r>
              <a:rPr sz="900" spc="30" dirty="0">
                <a:solidFill>
                  <a:srgbClr val="706F6F"/>
                </a:solidFill>
                <a:latin typeface="Arial" panose="020B0604020202020204" pitchFamily="34" charset="0"/>
                <a:cs typeface="Arial" panose="020B0604020202020204" pitchFamily="34" charset="0"/>
              </a:rPr>
              <a:t>and </a:t>
            </a:r>
            <a:r>
              <a:rPr sz="900" spc="15" dirty="0">
                <a:solidFill>
                  <a:srgbClr val="706F6F"/>
                </a:solidFill>
                <a:latin typeface="Arial" panose="020B0604020202020204" pitchFamily="34" charset="0"/>
                <a:cs typeface="Arial" panose="020B0604020202020204" pitchFamily="34" charset="0"/>
              </a:rPr>
              <a:t>taste </a:t>
            </a:r>
            <a:r>
              <a:rPr sz="900" dirty="0">
                <a:solidFill>
                  <a:srgbClr val="706F6F"/>
                </a:solidFill>
                <a:latin typeface="Arial" panose="020B0604020202020204" pitchFamily="34" charset="0"/>
                <a:cs typeface="Arial" panose="020B0604020202020204" pitchFamily="34" charset="0"/>
              </a:rPr>
              <a:t>to </a:t>
            </a:r>
            <a:r>
              <a:rPr sz="900" spc="35" dirty="0">
                <a:solidFill>
                  <a:srgbClr val="706F6F"/>
                </a:solidFill>
                <a:latin typeface="Arial" panose="020B0604020202020204" pitchFamily="34" charset="0"/>
                <a:cs typeface="Arial" panose="020B0604020202020204" pitchFamily="34" charset="0"/>
              </a:rPr>
              <a:t>develop </a:t>
            </a:r>
            <a:r>
              <a:rPr sz="900" spc="25" dirty="0">
                <a:solidFill>
                  <a:srgbClr val="706F6F"/>
                </a:solidFill>
                <a:latin typeface="Arial" panose="020B0604020202020204" pitchFamily="34" charset="0"/>
                <a:cs typeface="Arial" panose="020B0604020202020204" pitchFamily="34" charset="0"/>
              </a:rPr>
              <a:t>an </a:t>
            </a:r>
            <a:r>
              <a:rPr sz="900" spc="30" dirty="0">
                <a:solidFill>
                  <a:srgbClr val="706F6F"/>
                </a:solidFill>
                <a:latin typeface="Arial" panose="020B0604020202020204" pitchFamily="34" charset="0"/>
                <a:cs typeface="Arial" panose="020B0604020202020204" pitchFamily="34" charset="0"/>
              </a:rPr>
              <a:t>understanding </a:t>
            </a:r>
            <a:r>
              <a:rPr sz="900" spc="5" dirty="0">
                <a:solidFill>
                  <a:srgbClr val="706F6F"/>
                </a:solidFill>
                <a:latin typeface="Arial" panose="020B0604020202020204" pitchFamily="34" charset="0"/>
                <a:cs typeface="Arial" panose="020B0604020202020204" pitchFamily="34" charset="0"/>
              </a:rPr>
              <a:t>of </a:t>
            </a:r>
            <a:r>
              <a:rPr sz="900" spc="10" dirty="0">
                <a:solidFill>
                  <a:srgbClr val="706F6F"/>
                </a:solidFill>
                <a:latin typeface="Arial" panose="020B0604020202020204" pitchFamily="34" charset="0"/>
                <a:cs typeface="Arial" panose="020B0604020202020204" pitchFamily="34" charset="0"/>
              </a:rPr>
              <a:t>the </a:t>
            </a:r>
            <a:r>
              <a:rPr sz="900" spc="35" dirty="0">
                <a:solidFill>
                  <a:srgbClr val="706F6F"/>
                </a:solidFill>
                <a:latin typeface="Arial" panose="020B0604020202020204" pitchFamily="34" charset="0"/>
                <a:cs typeface="Arial" panose="020B0604020202020204" pitchFamily="34" charset="0"/>
              </a:rPr>
              <a:t>key </a:t>
            </a:r>
            <a:r>
              <a:rPr sz="900" spc="25" dirty="0">
                <a:solidFill>
                  <a:srgbClr val="706F6F"/>
                </a:solidFill>
                <a:latin typeface="Arial" panose="020B0604020202020204" pitchFamily="34" charset="0"/>
                <a:cs typeface="Arial" panose="020B0604020202020204" pitchFamily="34" charset="0"/>
              </a:rPr>
              <a:t>factors affecting </a:t>
            </a:r>
            <a:r>
              <a:rPr sz="900" spc="15" dirty="0">
                <a:solidFill>
                  <a:srgbClr val="706F6F"/>
                </a:solidFill>
                <a:latin typeface="Arial" panose="020B0604020202020204" pitchFamily="34" charset="0"/>
                <a:cs typeface="Arial" panose="020B0604020202020204" pitchFamily="34" charset="0"/>
              </a:rPr>
              <a:t>flavours </a:t>
            </a:r>
            <a:r>
              <a:rPr sz="900" spc="30" dirty="0">
                <a:solidFill>
                  <a:srgbClr val="706F6F"/>
                </a:solidFill>
                <a:latin typeface="Arial" panose="020B0604020202020204" pitchFamily="34" charset="0"/>
                <a:cs typeface="Arial" panose="020B0604020202020204" pitchFamily="34" charset="0"/>
              </a:rPr>
              <a:t>and </a:t>
            </a:r>
            <a:r>
              <a:rPr sz="900" spc="25" dirty="0">
                <a:solidFill>
                  <a:srgbClr val="706F6F"/>
                </a:solidFill>
                <a:latin typeface="Arial" panose="020B0604020202020204" pitchFamily="34" charset="0"/>
                <a:cs typeface="Arial" panose="020B0604020202020204" pitchFamily="34" charset="0"/>
              </a:rPr>
              <a:t>aromas.</a:t>
            </a:r>
            <a:endParaRPr sz="900" dirty="0">
              <a:latin typeface="Arial" panose="020B0604020202020204" pitchFamily="34" charset="0"/>
              <a:cs typeface="Arial" panose="020B0604020202020204" pitchFamily="34" charset="0"/>
            </a:endParaRPr>
          </a:p>
        </p:txBody>
      </p:sp>
      <p:sp>
        <p:nvSpPr>
          <p:cNvPr id="25" name="object 25">
            <a:extLst>
              <a:ext uri="{FF2B5EF4-FFF2-40B4-BE49-F238E27FC236}">
                <a16:creationId xmlns:a16="http://schemas.microsoft.com/office/drawing/2014/main" id="{53F67B7F-D17A-40FF-9640-FB88DFE66CC6}"/>
              </a:ext>
            </a:extLst>
          </p:cNvPr>
          <p:cNvSpPr/>
          <p:nvPr/>
        </p:nvSpPr>
        <p:spPr>
          <a:xfrm>
            <a:off x="4296543" y="3591297"/>
            <a:ext cx="2113915" cy="0"/>
          </a:xfrm>
          <a:custGeom>
            <a:avLst/>
            <a:gdLst/>
            <a:ahLst/>
            <a:cxnLst/>
            <a:rect l="l" t="t" r="r" b="b"/>
            <a:pathLst>
              <a:path w="2113915">
                <a:moveTo>
                  <a:pt x="0" y="0"/>
                </a:moveTo>
                <a:lnTo>
                  <a:pt x="2113597" y="0"/>
                </a:lnTo>
              </a:path>
            </a:pathLst>
          </a:custGeom>
          <a:ln w="76200">
            <a:solidFill>
              <a:srgbClr val="E83C4E"/>
            </a:solidFill>
          </a:ln>
        </p:spPr>
        <p:txBody>
          <a:bodyPr wrap="square" lIns="0" tIns="0" rIns="0" bIns="0" rtlCol="0"/>
          <a:lstStyle/>
          <a:p>
            <a:endParaRPr/>
          </a:p>
        </p:txBody>
      </p:sp>
      <p:sp>
        <p:nvSpPr>
          <p:cNvPr id="26" name="object 27">
            <a:extLst>
              <a:ext uri="{FF2B5EF4-FFF2-40B4-BE49-F238E27FC236}">
                <a16:creationId xmlns:a16="http://schemas.microsoft.com/office/drawing/2014/main" id="{38A91DB0-D6C4-4BD8-8B02-FE918297D1C2}"/>
              </a:ext>
            </a:extLst>
          </p:cNvPr>
          <p:cNvSpPr/>
          <p:nvPr/>
        </p:nvSpPr>
        <p:spPr>
          <a:xfrm>
            <a:off x="4296543" y="5877272"/>
            <a:ext cx="2113915" cy="0"/>
          </a:xfrm>
          <a:custGeom>
            <a:avLst/>
            <a:gdLst/>
            <a:ahLst/>
            <a:cxnLst/>
            <a:rect l="l" t="t" r="r" b="b"/>
            <a:pathLst>
              <a:path w="2113915">
                <a:moveTo>
                  <a:pt x="0" y="0"/>
                </a:moveTo>
                <a:lnTo>
                  <a:pt x="2113597" y="0"/>
                </a:lnTo>
              </a:path>
            </a:pathLst>
          </a:custGeom>
          <a:ln w="76200">
            <a:solidFill>
              <a:srgbClr val="FBBA00"/>
            </a:solidFill>
          </a:ln>
        </p:spPr>
        <p:txBody>
          <a:bodyPr wrap="square" lIns="0" tIns="0" rIns="0" bIns="0" rtlCol="0"/>
          <a:lstStyle/>
          <a:p>
            <a:endParaRPr/>
          </a:p>
        </p:txBody>
      </p:sp>
      <p:sp>
        <p:nvSpPr>
          <p:cNvPr id="27" name="object 28">
            <a:extLst>
              <a:ext uri="{FF2B5EF4-FFF2-40B4-BE49-F238E27FC236}">
                <a16:creationId xmlns:a16="http://schemas.microsoft.com/office/drawing/2014/main" id="{E88CE1EF-3767-4F4C-AF20-E9FBEA2DC466}"/>
              </a:ext>
            </a:extLst>
          </p:cNvPr>
          <p:cNvSpPr/>
          <p:nvPr/>
        </p:nvSpPr>
        <p:spPr>
          <a:xfrm>
            <a:off x="6562541" y="3591297"/>
            <a:ext cx="2113915" cy="0"/>
          </a:xfrm>
          <a:custGeom>
            <a:avLst/>
            <a:gdLst/>
            <a:ahLst/>
            <a:cxnLst/>
            <a:rect l="l" t="t" r="r" b="b"/>
            <a:pathLst>
              <a:path w="2113915">
                <a:moveTo>
                  <a:pt x="0" y="0"/>
                </a:moveTo>
                <a:lnTo>
                  <a:pt x="2113597" y="0"/>
                </a:lnTo>
              </a:path>
            </a:pathLst>
          </a:custGeom>
          <a:ln w="76200">
            <a:solidFill>
              <a:srgbClr val="F18E70"/>
            </a:solidFill>
          </a:ln>
        </p:spPr>
        <p:txBody>
          <a:bodyPr wrap="square" lIns="0" tIns="0" rIns="0" bIns="0" rtlCol="0"/>
          <a:lstStyle/>
          <a:p>
            <a:endParaRPr/>
          </a:p>
        </p:txBody>
      </p:sp>
      <p:sp>
        <p:nvSpPr>
          <p:cNvPr id="28" name="object 2">
            <a:extLst>
              <a:ext uri="{FF2B5EF4-FFF2-40B4-BE49-F238E27FC236}">
                <a16:creationId xmlns:a16="http://schemas.microsoft.com/office/drawing/2014/main" id="{4FB50044-318A-4222-9548-B5B991872C07}"/>
              </a:ext>
            </a:extLst>
          </p:cNvPr>
          <p:cNvSpPr txBox="1"/>
          <p:nvPr/>
        </p:nvSpPr>
        <p:spPr>
          <a:xfrm>
            <a:off x="444500" y="1324677"/>
            <a:ext cx="3047380" cy="453970"/>
          </a:xfrm>
          <a:prstGeom prst="rect">
            <a:avLst/>
          </a:prstGeom>
        </p:spPr>
        <p:txBody>
          <a:bodyPr vert="horz" wrap="square" lIns="0" tIns="22860" rIns="0" bIns="0" rtlCol="0">
            <a:spAutoFit/>
          </a:bodyPr>
          <a:lstStyle/>
          <a:p>
            <a:pPr marL="12700" marR="5080">
              <a:spcBef>
                <a:spcPts val="180"/>
              </a:spcBef>
            </a:pPr>
            <a:r>
              <a:rPr sz="1400" spc="25" dirty="0">
                <a:solidFill>
                  <a:srgbClr val="00538A"/>
                </a:solidFill>
                <a:latin typeface="Arial" panose="020B0604020202020204" pitchFamily="34" charset="0"/>
                <a:cs typeface="Arial" panose="020B0604020202020204" pitchFamily="34" charset="0"/>
              </a:rPr>
              <a:t>Entry-level </a:t>
            </a:r>
            <a:r>
              <a:rPr sz="1400" spc="50" dirty="0">
                <a:solidFill>
                  <a:srgbClr val="00538A"/>
                </a:solidFill>
                <a:latin typeface="Arial" panose="020B0604020202020204" pitchFamily="34" charset="0"/>
                <a:cs typeface="Arial" panose="020B0604020202020204" pitchFamily="34" charset="0"/>
              </a:rPr>
              <a:t>courses </a:t>
            </a:r>
            <a:r>
              <a:rPr sz="1400" spc="-5" dirty="0">
                <a:solidFill>
                  <a:srgbClr val="00538A"/>
                </a:solidFill>
                <a:latin typeface="Arial" panose="020B0604020202020204" pitchFamily="34" charset="0"/>
                <a:cs typeface="Arial" panose="020B0604020202020204" pitchFamily="34" charset="0"/>
              </a:rPr>
              <a:t>for </a:t>
            </a:r>
            <a:r>
              <a:rPr sz="1400" spc="30" dirty="0">
                <a:solidFill>
                  <a:srgbClr val="00538A"/>
                </a:solidFill>
                <a:latin typeface="Arial" panose="020B0604020202020204" pitchFamily="34" charset="0"/>
                <a:cs typeface="Arial" panose="020B0604020202020204" pitchFamily="34" charset="0"/>
              </a:rPr>
              <a:t>those new </a:t>
            </a:r>
            <a:r>
              <a:rPr sz="1400" spc="-10" dirty="0">
                <a:solidFill>
                  <a:srgbClr val="00538A"/>
                </a:solidFill>
                <a:latin typeface="Arial" panose="020B0604020202020204" pitchFamily="34" charset="0"/>
                <a:cs typeface="Arial" panose="020B0604020202020204" pitchFamily="34" charset="0"/>
              </a:rPr>
              <a:t>to </a:t>
            </a:r>
            <a:r>
              <a:rPr sz="1400" spc="10" dirty="0">
                <a:solidFill>
                  <a:srgbClr val="00538A"/>
                </a:solidFill>
                <a:latin typeface="Arial" panose="020B0604020202020204" pitchFamily="34" charset="0"/>
                <a:cs typeface="Arial" panose="020B0604020202020204" pitchFamily="34" charset="0"/>
              </a:rPr>
              <a:t>the </a:t>
            </a:r>
            <a:r>
              <a:rPr sz="1400" spc="30" dirty="0">
                <a:solidFill>
                  <a:srgbClr val="00538A"/>
                </a:solidFill>
                <a:latin typeface="Arial" panose="020B0604020202020204" pitchFamily="34" charset="0"/>
                <a:cs typeface="Arial" panose="020B0604020202020204" pitchFamily="34" charset="0"/>
              </a:rPr>
              <a:t>subject</a:t>
            </a:r>
            <a:r>
              <a:rPr sz="1400" spc="100" dirty="0">
                <a:solidFill>
                  <a:srgbClr val="00538A"/>
                </a:solidFill>
                <a:latin typeface="Arial" panose="020B0604020202020204" pitchFamily="34" charset="0"/>
                <a:cs typeface="Arial" panose="020B0604020202020204" pitchFamily="34" charset="0"/>
              </a:rPr>
              <a:t> </a:t>
            </a:r>
            <a:r>
              <a:rPr sz="1400" spc="-15" dirty="0">
                <a:solidFill>
                  <a:srgbClr val="00538A"/>
                </a:solidFill>
                <a:latin typeface="Arial" panose="020B0604020202020204" pitchFamily="34" charset="0"/>
                <a:cs typeface="Arial" panose="020B0604020202020204" pitchFamily="34" charset="0"/>
              </a:rPr>
              <a:t>matter.</a:t>
            </a:r>
            <a:endParaRPr sz="1400" dirty="0">
              <a:latin typeface="Arial" panose="020B0604020202020204" pitchFamily="34" charset="0"/>
              <a:cs typeface="Arial" panose="020B0604020202020204" pitchFamily="34" charset="0"/>
            </a:endParaRPr>
          </a:p>
        </p:txBody>
      </p:sp>
      <p:sp>
        <p:nvSpPr>
          <p:cNvPr id="29" name="object 3">
            <a:extLst>
              <a:ext uri="{FF2B5EF4-FFF2-40B4-BE49-F238E27FC236}">
                <a16:creationId xmlns:a16="http://schemas.microsoft.com/office/drawing/2014/main" id="{9AF57D2A-BFED-47B5-8844-8BB907FFC170}"/>
              </a:ext>
            </a:extLst>
          </p:cNvPr>
          <p:cNvSpPr txBox="1"/>
          <p:nvPr/>
        </p:nvSpPr>
        <p:spPr>
          <a:xfrm>
            <a:off x="444499" y="1908944"/>
            <a:ext cx="3040055" cy="751488"/>
          </a:xfrm>
          <a:prstGeom prst="rect">
            <a:avLst/>
          </a:prstGeom>
        </p:spPr>
        <p:txBody>
          <a:bodyPr vert="horz" wrap="square" lIns="0" tIns="12700" rIns="0" bIns="0" rtlCol="0">
            <a:spAutoFit/>
          </a:bodyPr>
          <a:lstStyle/>
          <a:p>
            <a:pPr marL="12700" marR="5080">
              <a:spcBef>
                <a:spcPts val="100"/>
              </a:spcBef>
            </a:pPr>
            <a:r>
              <a:rPr sz="1200" spc="50" dirty="0">
                <a:solidFill>
                  <a:srgbClr val="706F6F"/>
                </a:solidFill>
                <a:latin typeface="Arial" panose="020B0604020202020204" pitchFamily="34" charset="0"/>
                <a:cs typeface="Arial" panose="020B0604020202020204" pitchFamily="34" charset="0"/>
              </a:rPr>
              <a:t>These </a:t>
            </a:r>
            <a:r>
              <a:rPr sz="1200" spc="40" dirty="0">
                <a:solidFill>
                  <a:srgbClr val="706F6F"/>
                </a:solidFill>
                <a:latin typeface="Arial" panose="020B0604020202020204" pitchFamily="34" charset="0"/>
                <a:cs typeface="Arial" panose="020B0604020202020204" pitchFamily="34" charset="0"/>
              </a:rPr>
              <a:t>courses </a:t>
            </a:r>
            <a:r>
              <a:rPr sz="1200" spc="25" dirty="0">
                <a:solidFill>
                  <a:srgbClr val="706F6F"/>
                </a:solidFill>
                <a:latin typeface="Arial" panose="020B0604020202020204" pitchFamily="34" charset="0"/>
                <a:cs typeface="Arial" panose="020B0604020202020204" pitchFamily="34" charset="0"/>
              </a:rPr>
              <a:t>provide </a:t>
            </a:r>
            <a:r>
              <a:rPr sz="1200" spc="30" dirty="0">
                <a:solidFill>
                  <a:srgbClr val="706F6F"/>
                </a:solidFill>
                <a:latin typeface="Arial" panose="020B0604020202020204" pitchFamily="34" charset="0"/>
                <a:cs typeface="Arial" panose="020B0604020202020204" pitchFamily="34" charset="0"/>
              </a:rPr>
              <a:t>hands-on  </a:t>
            </a:r>
            <a:r>
              <a:rPr sz="1200" spc="15" dirty="0">
                <a:solidFill>
                  <a:srgbClr val="706F6F"/>
                </a:solidFill>
                <a:latin typeface="Arial" panose="020B0604020202020204" pitchFamily="34" charset="0"/>
                <a:cs typeface="Arial" panose="020B0604020202020204" pitchFamily="34" charset="0"/>
              </a:rPr>
              <a:t>learning, </a:t>
            </a:r>
            <a:r>
              <a:rPr sz="1200" spc="25" dirty="0">
                <a:solidFill>
                  <a:srgbClr val="706F6F"/>
                </a:solidFill>
                <a:latin typeface="Arial" panose="020B0604020202020204" pitchFamily="34" charset="0"/>
                <a:cs typeface="Arial" panose="020B0604020202020204" pitchFamily="34" charset="0"/>
              </a:rPr>
              <a:t>ideal </a:t>
            </a:r>
            <a:r>
              <a:rPr sz="1200" dirty="0">
                <a:solidFill>
                  <a:srgbClr val="706F6F"/>
                </a:solidFill>
                <a:latin typeface="Arial" panose="020B0604020202020204" pitchFamily="34" charset="0"/>
                <a:cs typeface="Arial" panose="020B0604020202020204" pitchFamily="34" charset="0"/>
              </a:rPr>
              <a:t>for </a:t>
            </a:r>
            <a:r>
              <a:rPr sz="1200" spc="25" dirty="0">
                <a:solidFill>
                  <a:srgbClr val="706F6F"/>
                </a:solidFill>
                <a:latin typeface="Arial" panose="020B0604020202020204" pitchFamily="34" charset="0"/>
                <a:cs typeface="Arial" panose="020B0604020202020204" pitchFamily="34" charset="0"/>
              </a:rPr>
              <a:t>individuals who are new </a:t>
            </a:r>
            <a:r>
              <a:rPr sz="1200" dirty="0">
                <a:solidFill>
                  <a:srgbClr val="706F6F"/>
                </a:solidFill>
                <a:latin typeface="Arial" panose="020B0604020202020204" pitchFamily="34" charset="0"/>
                <a:cs typeface="Arial" panose="020B0604020202020204" pitchFamily="34" charset="0"/>
              </a:rPr>
              <a:t>to </a:t>
            </a:r>
            <a:r>
              <a:rPr sz="1200" spc="25" dirty="0">
                <a:solidFill>
                  <a:srgbClr val="706F6F"/>
                </a:solidFill>
                <a:latin typeface="Arial" panose="020B0604020202020204" pitchFamily="34" charset="0"/>
                <a:cs typeface="Arial" panose="020B0604020202020204" pitchFamily="34" charset="0"/>
              </a:rPr>
              <a:t>working </a:t>
            </a:r>
            <a:r>
              <a:rPr sz="1200" spc="0" dirty="0">
                <a:solidFill>
                  <a:srgbClr val="706F6F"/>
                </a:solidFill>
                <a:latin typeface="Arial" panose="020B0604020202020204" pitchFamily="34" charset="0"/>
                <a:cs typeface="Arial" panose="020B0604020202020204" pitchFamily="34" charset="0"/>
              </a:rPr>
              <a:t>in </a:t>
            </a:r>
            <a:r>
              <a:rPr sz="1200" spc="10" dirty="0">
                <a:solidFill>
                  <a:srgbClr val="706F6F"/>
                </a:solidFill>
                <a:latin typeface="Arial" panose="020B0604020202020204" pitchFamily="34" charset="0"/>
                <a:cs typeface="Arial" panose="020B0604020202020204" pitchFamily="34" charset="0"/>
              </a:rPr>
              <a:t>the </a:t>
            </a:r>
            <a:r>
              <a:rPr sz="1200" spc="25" dirty="0">
                <a:solidFill>
                  <a:srgbClr val="706F6F"/>
                </a:solidFill>
                <a:latin typeface="Arial" panose="020B0604020202020204" pitchFamily="34" charset="0"/>
                <a:cs typeface="Arial" panose="020B0604020202020204" pitchFamily="34" charset="0"/>
              </a:rPr>
              <a:t>drinks </a:t>
            </a:r>
            <a:r>
              <a:rPr sz="1200" spc="5" dirty="0">
                <a:solidFill>
                  <a:srgbClr val="706F6F"/>
                </a:solidFill>
                <a:latin typeface="Arial" panose="020B0604020202020204" pitchFamily="34" charset="0"/>
                <a:cs typeface="Arial" panose="020B0604020202020204" pitchFamily="34" charset="0"/>
              </a:rPr>
              <a:t>or </a:t>
            </a:r>
            <a:r>
              <a:rPr sz="1200" spc="10" dirty="0">
                <a:solidFill>
                  <a:srgbClr val="706F6F"/>
                </a:solidFill>
                <a:latin typeface="Arial" panose="020B0604020202020204" pitchFamily="34" charset="0"/>
                <a:cs typeface="Arial" panose="020B0604020202020204" pitchFamily="34" charset="0"/>
              </a:rPr>
              <a:t>hospitality </a:t>
            </a:r>
            <a:r>
              <a:rPr sz="1200" spc="25" dirty="0">
                <a:solidFill>
                  <a:srgbClr val="706F6F"/>
                </a:solidFill>
                <a:latin typeface="Arial" panose="020B0604020202020204" pitchFamily="34" charset="0"/>
                <a:cs typeface="Arial" panose="020B0604020202020204" pitchFamily="34" charset="0"/>
              </a:rPr>
              <a:t>industries </a:t>
            </a:r>
            <a:r>
              <a:rPr sz="1200" spc="5" dirty="0">
                <a:solidFill>
                  <a:srgbClr val="706F6F"/>
                </a:solidFill>
                <a:latin typeface="Arial" panose="020B0604020202020204" pitchFamily="34" charset="0"/>
                <a:cs typeface="Arial" panose="020B0604020202020204" pitchFamily="34" charset="0"/>
              </a:rPr>
              <a:t>or</a:t>
            </a:r>
            <a:r>
              <a:rPr lang="en-GB" sz="1200" spc="175" dirty="0">
                <a:solidFill>
                  <a:srgbClr val="706F6F"/>
                </a:solidFill>
                <a:latin typeface="Arial" panose="020B0604020202020204" pitchFamily="34" charset="0"/>
                <a:cs typeface="Arial" panose="020B0604020202020204" pitchFamily="34" charset="0"/>
              </a:rPr>
              <a:t> </a:t>
            </a:r>
            <a:r>
              <a:rPr sz="1200" spc="25" dirty="0">
                <a:solidFill>
                  <a:srgbClr val="706F6F"/>
                </a:solidFill>
                <a:latin typeface="Arial" panose="020B0604020202020204" pitchFamily="34" charset="0"/>
                <a:cs typeface="Arial" panose="020B0604020202020204" pitchFamily="34" charset="0"/>
              </a:rPr>
              <a:t>enthusiasts.</a:t>
            </a:r>
            <a:endParaRPr sz="1200" dirty="0">
              <a:latin typeface="Arial" panose="020B0604020202020204" pitchFamily="34" charset="0"/>
              <a:cs typeface="Arial" panose="020B0604020202020204" pitchFamily="34" charset="0"/>
            </a:endParaRPr>
          </a:p>
        </p:txBody>
      </p:sp>
      <p:sp>
        <p:nvSpPr>
          <p:cNvPr id="30" name="object 4">
            <a:extLst>
              <a:ext uri="{FF2B5EF4-FFF2-40B4-BE49-F238E27FC236}">
                <a16:creationId xmlns:a16="http://schemas.microsoft.com/office/drawing/2014/main" id="{567CB0A2-9955-40F8-A5A8-D7B6C244F1BF}"/>
              </a:ext>
            </a:extLst>
          </p:cNvPr>
          <p:cNvSpPr txBox="1"/>
          <p:nvPr/>
        </p:nvSpPr>
        <p:spPr>
          <a:xfrm>
            <a:off x="444500" y="2908682"/>
            <a:ext cx="3191396" cy="1133002"/>
          </a:xfrm>
          <a:prstGeom prst="rect">
            <a:avLst/>
          </a:prstGeom>
        </p:spPr>
        <p:txBody>
          <a:bodyPr vert="horz" wrap="square" lIns="0" tIns="24765" rIns="0" bIns="0" rtlCol="0">
            <a:spAutoFit/>
          </a:bodyPr>
          <a:lstStyle/>
          <a:p>
            <a:pPr marL="12700">
              <a:spcBef>
                <a:spcPts val="195"/>
              </a:spcBef>
            </a:pPr>
            <a:r>
              <a:rPr sz="1200" b="1" spc="10" dirty="0">
                <a:solidFill>
                  <a:srgbClr val="00538A"/>
                </a:solidFill>
                <a:latin typeface="Arial" panose="020B0604020202020204" pitchFamily="34" charset="0"/>
                <a:cs typeface="Arial" panose="020B0604020202020204" pitchFamily="34" charset="0"/>
              </a:rPr>
              <a:t>Delivery</a:t>
            </a:r>
            <a:endParaRPr sz="1200" dirty="0">
              <a:latin typeface="Arial" panose="020B0604020202020204" pitchFamily="34" charset="0"/>
              <a:cs typeface="Arial" panose="020B0604020202020204" pitchFamily="34" charset="0"/>
            </a:endParaRPr>
          </a:p>
          <a:p>
            <a:pPr marL="12700" marR="5080">
              <a:spcBef>
                <a:spcPts val="20"/>
              </a:spcBef>
            </a:pPr>
            <a:r>
              <a:rPr sz="1200" spc="40" dirty="0">
                <a:solidFill>
                  <a:srgbClr val="706F6F"/>
                </a:solidFill>
                <a:latin typeface="Arial" panose="020B0604020202020204" pitchFamily="34" charset="0"/>
                <a:cs typeface="Arial" panose="020B0604020202020204" pitchFamily="34" charset="0"/>
              </a:rPr>
              <a:t>Level </a:t>
            </a:r>
            <a:r>
              <a:rPr sz="1200" spc="-155" dirty="0">
                <a:solidFill>
                  <a:srgbClr val="706F6F"/>
                </a:solidFill>
                <a:latin typeface="Arial" panose="020B0604020202020204" pitchFamily="34" charset="0"/>
                <a:cs typeface="Arial" panose="020B0604020202020204" pitchFamily="34" charset="0"/>
              </a:rPr>
              <a:t>1</a:t>
            </a:r>
            <a:r>
              <a:rPr lang="en-GB" sz="1200" spc="-155" dirty="0">
                <a:solidFill>
                  <a:srgbClr val="706F6F"/>
                </a:solidFill>
                <a:latin typeface="Arial" panose="020B0604020202020204" pitchFamily="34" charset="0"/>
                <a:cs typeface="Arial" panose="020B0604020202020204" pitchFamily="34" charset="0"/>
              </a:rPr>
              <a:t> </a:t>
            </a:r>
            <a:r>
              <a:rPr sz="1200" spc="-155" dirty="0">
                <a:solidFill>
                  <a:srgbClr val="706F6F"/>
                </a:solidFill>
                <a:latin typeface="Arial" panose="020B0604020202020204" pitchFamily="34" charset="0"/>
                <a:cs typeface="Arial" panose="020B0604020202020204" pitchFamily="34" charset="0"/>
              </a:rPr>
              <a:t> </a:t>
            </a:r>
            <a:r>
              <a:rPr sz="1200" spc="40" dirty="0">
                <a:solidFill>
                  <a:srgbClr val="706F6F"/>
                </a:solidFill>
                <a:latin typeface="Arial" panose="020B0604020202020204" pitchFamily="34" charset="0"/>
                <a:cs typeface="Arial" panose="020B0604020202020204" pitchFamily="34" charset="0"/>
              </a:rPr>
              <a:t>courses </a:t>
            </a:r>
            <a:r>
              <a:rPr sz="1200" spc="25" dirty="0">
                <a:solidFill>
                  <a:srgbClr val="706F6F"/>
                </a:solidFill>
                <a:latin typeface="Arial" panose="020B0604020202020204" pitchFamily="34" charset="0"/>
                <a:cs typeface="Arial" panose="020B0604020202020204" pitchFamily="34" charset="0"/>
              </a:rPr>
              <a:t>are available </a:t>
            </a:r>
            <a:r>
              <a:rPr sz="1200" spc="50" dirty="0">
                <a:solidFill>
                  <a:srgbClr val="706F6F"/>
                </a:solidFill>
                <a:latin typeface="Arial" panose="020B0604020202020204" pitchFamily="34" charset="0"/>
                <a:cs typeface="Arial" panose="020B0604020202020204" pitchFamily="34" charset="0"/>
              </a:rPr>
              <a:t>as </a:t>
            </a:r>
            <a:r>
              <a:rPr sz="1200" spc="35" dirty="0">
                <a:solidFill>
                  <a:srgbClr val="706F6F"/>
                </a:solidFill>
                <a:latin typeface="Arial" panose="020B0604020202020204" pitchFamily="34" charset="0"/>
                <a:cs typeface="Arial" panose="020B0604020202020204" pitchFamily="34" charset="0"/>
              </a:rPr>
              <a:t>classroom-based </a:t>
            </a:r>
            <a:r>
              <a:rPr sz="1200" spc="15" dirty="0">
                <a:solidFill>
                  <a:srgbClr val="706F6F"/>
                </a:solidFill>
                <a:latin typeface="Arial" panose="020B0604020202020204" pitchFamily="34" charset="0"/>
                <a:cs typeface="Arial" panose="020B0604020202020204" pitchFamily="34" charset="0"/>
              </a:rPr>
              <a:t>learning. </a:t>
            </a:r>
            <a:r>
              <a:rPr sz="1200" spc="50" dirty="0">
                <a:solidFill>
                  <a:srgbClr val="706F6F"/>
                </a:solidFill>
                <a:latin typeface="Arial" panose="020B0604020202020204" pitchFamily="34" charset="0"/>
                <a:cs typeface="Arial" panose="020B0604020202020204" pitchFamily="34" charset="0"/>
              </a:rPr>
              <a:t>These </a:t>
            </a:r>
            <a:r>
              <a:rPr sz="1200" spc="15" dirty="0">
                <a:solidFill>
                  <a:srgbClr val="706F6F"/>
                </a:solidFill>
                <a:latin typeface="Arial" panose="020B0604020202020204" pitchFamily="34" charset="0"/>
                <a:cs typeface="Arial" panose="020B0604020202020204" pitchFamily="34" charset="0"/>
              </a:rPr>
              <a:t>qualifications </a:t>
            </a:r>
            <a:r>
              <a:rPr sz="1200" spc="35" dirty="0">
                <a:solidFill>
                  <a:srgbClr val="706F6F"/>
                </a:solidFill>
                <a:latin typeface="Arial" panose="020B0604020202020204" pitchFamily="34" charset="0"/>
                <a:cs typeface="Arial" panose="020B0604020202020204" pitchFamily="34" charset="0"/>
              </a:rPr>
              <a:t>have a </a:t>
            </a:r>
            <a:r>
              <a:rPr sz="1200" spc="0" dirty="0">
                <a:solidFill>
                  <a:srgbClr val="706F6F"/>
                </a:solidFill>
                <a:latin typeface="Arial" panose="020B0604020202020204" pitchFamily="34" charset="0"/>
                <a:cs typeface="Arial" panose="020B0604020202020204" pitchFamily="34" charset="0"/>
              </a:rPr>
              <a:t>minimum </a:t>
            </a:r>
            <a:r>
              <a:rPr sz="1200" spc="10" dirty="0">
                <a:solidFill>
                  <a:srgbClr val="706F6F"/>
                </a:solidFill>
                <a:latin typeface="Arial" panose="020B0604020202020204" pitchFamily="34" charset="0"/>
                <a:cs typeface="Arial" panose="020B0604020202020204" pitchFamily="34" charset="0"/>
              </a:rPr>
              <a:t>requirement </a:t>
            </a:r>
            <a:r>
              <a:rPr sz="1200" spc="5" dirty="0">
                <a:solidFill>
                  <a:srgbClr val="706F6F"/>
                </a:solidFill>
                <a:latin typeface="Arial" panose="020B0604020202020204" pitchFamily="34" charset="0"/>
                <a:cs typeface="Arial" panose="020B0604020202020204" pitchFamily="34" charset="0"/>
              </a:rPr>
              <a:t>of </a:t>
            </a:r>
            <a:r>
              <a:rPr sz="1200" spc="30" dirty="0">
                <a:solidFill>
                  <a:srgbClr val="706F6F"/>
                </a:solidFill>
                <a:latin typeface="Arial" panose="020B0604020202020204" pitchFamily="34" charset="0"/>
                <a:cs typeface="Arial" panose="020B0604020202020204" pitchFamily="34" charset="0"/>
              </a:rPr>
              <a:t>six </a:t>
            </a:r>
            <a:r>
              <a:rPr sz="1200" spc="40" dirty="0">
                <a:solidFill>
                  <a:srgbClr val="706F6F"/>
                </a:solidFill>
                <a:latin typeface="Arial" panose="020B0604020202020204" pitchFamily="34" charset="0"/>
                <a:cs typeface="Arial" panose="020B0604020202020204" pitchFamily="34" charset="0"/>
              </a:rPr>
              <a:t>guided </a:t>
            </a:r>
            <a:r>
              <a:rPr sz="1200" spc="25" dirty="0">
                <a:solidFill>
                  <a:srgbClr val="706F6F"/>
                </a:solidFill>
                <a:latin typeface="Arial" panose="020B0604020202020204" pitchFamily="34" charset="0"/>
                <a:cs typeface="Arial" panose="020B0604020202020204" pitchFamily="34" charset="0"/>
              </a:rPr>
              <a:t>learning  hours </a:t>
            </a:r>
            <a:r>
              <a:rPr sz="1200" spc="0" dirty="0">
                <a:solidFill>
                  <a:srgbClr val="706F6F"/>
                </a:solidFill>
                <a:latin typeface="Arial" panose="020B0604020202020204" pitchFamily="34" charset="0"/>
                <a:cs typeface="Arial" panose="020B0604020202020204" pitchFamily="34" charset="0"/>
              </a:rPr>
              <a:t>with </a:t>
            </a:r>
            <a:r>
              <a:rPr sz="1200" spc="35" dirty="0">
                <a:solidFill>
                  <a:srgbClr val="706F6F"/>
                </a:solidFill>
                <a:latin typeface="Arial" panose="020B0604020202020204" pitchFamily="34" charset="0"/>
                <a:cs typeface="Arial" panose="020B0604020202020204" pitchFamily="34" charset="0"/>
              </a:rPr>
              <a:t>a </a:t>
            </a:r>
            <a:r>
              <a:rPr sz="1200" spc="60" dirty="0">
                <a:solidFill>
                  <a:srgbClr val="706F6F"/>
                </a:solidFill>
                <a:latin typeface="Arial" panose="020B0604020202020204" pitchFamily="34" charset="0"/>
                <a:cs typeface="Arial" panose="020B0604020202020204" pitchFamily="34" charset="0"/>
              </a:rPr>
              <a:t>WSET </a:t>
            </a:r>
            <a:r>
              <a:rPr sz="1200" spc="35" dirty="0">
                <a:solidFill>
                  <a:srgbClr val="706F6F"/>
                </a:solidFill>
                <a:latin typeface="Arial" panose="020B0604020202020204" pitchFamily="34" charset="0"/>
                <a:cs typeface="Arial" panose="020B0604020202020204" pitchFamily="34" charset="0"/>
              </a:rPr>
              <a:t>course </a:t>
            </a:r>
            <a:r>
              <a:rPr sz="1200" spc="25" dirty="0">
                <a:solidFill>
                  <a:srgbClr val="706F6F"/>
                </a:solidFill>
                <a:latin typeface="Arial" panose="020B0604020202020204" pitchFamily="34" charset="0"/>
                <a:cs typeface="Arial" panose="020B0604020202020204" pitchFamily="34" charset="0"/>
              </a:rPr>
              <a:t>provider </a:t>
            </a:r>
            <a:r>
              <a:rPr sz="1200" spc="30" dirty="0">
                <a:solidFill>
                  <a:srgbClr val="706F6F"/>
                </a:solidFill>
                <a:latin typeface="Arial" panose="020B0604020202020204" pitchFamily="34" charset="0"/>
                <a:cs typeface="Arial" panose="020B0604020202020204" pitchFamily="34" charset="0"/>
              </a:rPr>
              <a:t>and </a:t>
            </a:r>
            <a:r>
              <a:rPr sz="1200" spc="25" dirty="0">
                <a:solidFill>
                  <a:srgbClr val="706F6F"/>
                </a:solidFill>
                <a:latin typeface="Arial" panose="020B0604020202020204" pitchFamily="34" charset="0"/>
                <a:cs typeface="Arial" panose="020B0604020202020204" pitchFamily="34" charset="0"/>
              </a:rPr>
              <a:t>are typically </a:t>
            </a:r>
            <a:r>
              <a:rPr sz="1200" spc="15" dirty="0">
                <a:solidFill>
                  <a:srgbClr val="706F6F"/>
                </a:solidFill>
                <a:latin typeface="Arial" panose="020B0604020202020204" pitchFamily="34" charset="0"/>
                <a:cs typeface="Arial" panose="020B0604020202020204" pitchFamily="34" charset="0"/>
              </a:rPr>
              <a:t>offered </a:t>
            </a:r>
            <a:r>
              <a:rPr sz="1200" spc="0" dirty="0">
                <a:solidFill>
                  <a:srgbClr val="706F6F"/>
                </a:solidFill>
                <a:latin typeface="Arial" panose="020B0604020202020204" pitchFamily="34" charset="0"/>
                <a:cs typeface="Arial" panose="020B0604020202020204" pitchFamily="34" charset="0"/>
              </a:rPr>
              <a:t>in </a:t>
            </a:r>
            <a:r>
              <a:rPr sz="1200" spc="35" dirty="0">
                <a:solidFill>
                  <a:srgbClr val="706F6F"/>
                </a:solidFill>
                <a:latin typeface="Arial" panose="020B0604020202020204" pitchFamily="34" charset="0"/>
                <a:cs typeface="Arial" panose="020B0604020202020204" pitchFamily="34" charset="0"/>
              </a:rPr>
              <a:t>a one-day </a:t>
            </a:r>
            <a:r>
              <a:rPr sz="1200" spc="25" dirty="0">
                <a:solidFill>
                  <a:srgbClr val="706F6F"/>
                </a:solidFill>
                <a:latin typeface="Arial" panose="020B0604020202020204" pitchFamily="34" charset="0"/>
                <a:cs typeface="Arial" panose="020B0604020202020204" pitchFamily="34" charset="0"/>
              </a:rPr>
              <a:t>study</a:t>
            </a:r>
            <a:r>
              <a:rPr sz="1200" spc="15" dirty="0">
                <a:solidFill>
                  <a:srgbClr val="706F6F"/>
                </a:solidFill>
                <a:latin typeface="Arial" panose="020B0604020202020204" pitchFamily="34" charset="0"/>
                <a:cs typeface="Arial" panose="020B0604020202020204" pitchFamily="34" charset="0"/>
              </a:rPr>
              <a:t> </a:t>
            </a:r>
            <a:r>
              <a:rPr sz="1200" spc="0" dirty="0">
                <a:solidFill>
                  <a:srgbClr val="706F6F"/>
                </a:solidFill>
                <a:latin typeface="Arial" panose="020B0604020202020204" pitchFamily="34" charset="0"/>
                <a:cs typeface="Arial" panose="020B0604020202020204" pitchFamily="34" charset="0"/>
              </a:rPr>
              <a:t>format.</a:t>
            </a:r>
            <a:endParaRPr sz="1200" dirty="0">
              <a:latin typeface="Arial" panose="020B0604020202020204" pitchFamily="34" charset="0"/>
              <a:cs typeface="Arial" panose="020B0604020202020204" pitchFamily="34" charset="0"/>
            </a:endParaRPr>
          </a:p>
        </p:txBody>
      </p:sp>
      <p:sp>
        <p:nvSpPr>
          <p:cNvPr id="31" name="object 5">
            <a:extLst>
              <a:ext uri="{FF2B5EF4-FFF2-40B4-BE49-F238E27FC236}">
                <a16:creationId xmlns:a16="http://schemas.microsoft.com/office/drawing/2014/main" id="{2574C387-3517-448E-8BFB-80578E1C4181}"/>
              </a:ext>
            </a:extLst>
          </p:cNvPr>
          <p:cNvSpPr txBox="1"/>
          <p:nvPr/>
        </p:nvSpPr>
        <p:spPr>
          <a:xfrm>
            <a:off x="444500" y="4306436"/>
            <a:ext cx="3119388" cy="579005"/>
          </a:xfrm>
          <a:prstGeom prst="rect">
            <a:avLst/>
          </a:prstGeom>
        </p:spPr>
        <p:txBody>
          <a:bodyPr vert="horz" wrap="square" lIns="0" tIns="24765" rIns="0" bIns="0" rtlCol="0">
            <a:spAutoFit/>
          </a:bodyPr>
          <a:lstStyle/>
          <a:p>
            <a:pPr marL="12700">
              <a:spcBef>
                <a:spcPts val="195"/>
              </a:spcBef>
            </a:pPr>
            <a:r>
              <a:rPr sz="1200" b="1" spc="30" dirty="0">
                <a:solidFill>
                  <a:srgbClr val="00538A"/>
                </a:solidFill>
                <a:latin typeface="Arial" panose="020B0604020202020204" pitchFamily="34" charset="0"/>
                <a:cs typeface="Arial" panose="020B0604020202020204" pitchFamily="34" charset="0"/>
              </a:rPr>
              <a:t>Assessment</a:t>
            </a:r>
            <a:endParaRPr sz="1200" dirty="0">
              <a:latin typeface="Arial" panose="020B0604020202020204" pitchFamily="34" charset="0"/>
              <a:cs typeface="Arial" panose="020B0604020202020204" pitchFamily="34" charset="0"/>
            </a:endParaRPr>
          </a:p>
          <a:p>
            <a:pPr marL="12700" marR="5080">
              <a:spcBef>
                <a:spcPts val="20"/>
              </a:spcBef>
            </a:pPr>
            <a:r>
              <a:rPr sz="1200" spc="40" dirty="0">
                <a:solidFill>
                  <a:srgbClr val="706F6F"/>
                </a:solidFill>
                <a:latin typeface="Arial" panose="020B0604020202020204" pitchFamily="34" charset="0"/>
                <a:cs typeface="Arial" panose="020B0604020202020204" pitchFamily="34" charset="0"/>
              </a:rPr>
              <a:t>Assessment </a:t>
            </a:r>
            <a:r>
              <a:rPr sz="1200" spc="25" dirty="0">
                <a:solidFill>
                  <a:srgbClr val="706F6F"/>
                </a:solidFill>
                <a:latin typeface="Arial" panose="020B0604020202020204" pitchFamily="34" charset="0"/>
                <a:cs typeface="Arial" panose="020B0604020202020204" pitchFamily="34" charset="0"/>
              </a:rPr>
              <a:t>is </a:t>
            </a:r>
            <a:r>
              <a:rPr sz="1200" spc="30" dirty="0">
                <a:solidFill>
                  <a:srgbClr val="706F6F"/>
                </a:solidFill>
                <a:latin typeface="Arial" panose="020B0604020202020204" pitchFamily="34" charset="0"/>
                <a:cs typeface="Arial" panose="020B0604020202020204" pitchFamily="34" charset="0"/>
              </a:rPr>
              <a:t>by </a:t>
            </a:r>
            <a:r>
              <a:rPr sz="1200" spc="35" dirty="0">
                <a:solidFill>
                  <a:srgbClr val="706F6F"/>
                </a:solidFill>
                <a:latin typeface="Arial" panose="020B0604020202020204" pitchFamily="34" charset="0"/>
                <a:cs typeface="Arial" panose="020B0604020202020204" pitchFamily="34" charset="0"/>
              </a:rPr>
              <a:t>a </a:t>
            </a:r>
            <a:r>
              <a:rPr sz="1200" spc="40" dirty="0">
                <a:solidFill>
                  <a:srgbClr val="706F6F"/>
                </a:solidFill>
                <a:latin typeface="Arial" panose="020B0604020202020204" pitchFamily="34" charset="0"/>
                <a:cs typeface="Arial" panose="020B0604020202020204" pitchFamily="34" charset="0"/>
              </a:rPr>
              <a:t>closed-book </a:t>
            </a:r>
            <a:r>
              <a:rPr sz="1200" spc="30" dirty="0">
                <a:solidFill>
                  <a:srgbClr val="706F6F"/>
                </a:solidFill>
                <a:latin typeface="Arial" panose="020B0604020202020204" pitchFamily="34" charset="0"/>
                <a:cs typeface="Arial" panose="020B0604020202020204" pitchFamily="34" charset="0"/>
              </a:rPr>
              <a:t>exam </a:t>
            </a:r>
            <a:r>
              <a:rPr sz="1200" spc="5" dirty="0">
                <a:solidFill>
                  <a:srgbClr val="706F6F"/>
                </a:solidFill>
                <a:latin typeface="Arial" panose="020B0604020202020204" pitchFamily="34" charset="0"/>
                <a:cs typeface="Arial" panose="020B0604020202020204" pitchFamily="34" charset="0"/>
              </a:rPr>
              <a:t>of </a:t>
            </a:r>
            <a:r>
              <a:rPr sz="1200" spc="65" dirty="0">
                <a:solidFill>
                  <a:srgbClr val="706F6F"/>
                </a:solidFill>
                <a:latin typeface="Arial" panose="020B0604020202020204" pitchFamily="34" charset="0"/>
                <a:cs typeface="Arial" panose="020B0604020202020204" pitchFamily="34" charset="0"/>
              </a:rPr>
              <a:t>30 </a:t>
            </a:r>
            <a:r>
              <a:rPr sz="1200" spc="25" dirty="0">
                <a:solidFill>
                  <a:srgbClr val="706F6F"/>
                </a:solidFill>
                <a:latin typeface="Arial" panose="020B0604020202020204" pitchFamily="34" charset="0"/>
                <a:cs typeface="Arial" panose="020B0604020202020204" pitchFamily="34" charset="0"/>
              </a:rPr>
              <a:t>multiple-choice</a:t>
            </a:r>
            <a:r>
              <a:rPr sz="1200" spc="0" dirty="0">
                <a:solidFill>
                  <a:srgbClr val="706F6F"/>
                </a:solidFill>
                <a:latin typeface="Arial" panose="020B0604020202020204" pitchFamily="34" charset="0"/>
                <a:cs typeface="Arial" panose="020B0604020202020204" pitchFamily="34" charset="0"/>
              </a:rPr>
              <a:t> </a:t>
            </a:r>
            <a:r>
              <a:rPr sz="1200" spc="25" dirty="0">
                <a:solidFill>
                  <a:srgbClr val="706F6F"/>
                </a:solidFill>
                <a:latin typeface="Arial" panose="020B0604020202020204" pitchFamily="34" charset="0"/>
                <a:cs typeface="Arial" panose="020B0604020202020204" pitchFamily="34" charset="0"/>
              </a:rPr>
              <a:t>questions.</a:t>
            </a:r>
            <a:endParaRPr sz="12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A1FA7A9-2C98-4D5E-BD60-6147F05B9B92}"/>
              </a:ext>
            </a:extLst>
          </p:cNvPr>
          <p:cNvSpPr>
            <a:spLocks noGrp="1"/>
          </p:cNvSpPr>
          <p:nvPr>
            <p:ph type="ctrTitle"/>
          </p:nvPr>
        </p:nvSpPr>
        <p:spPr/>
        <p:txBody>
          <a:bodyPr/>
          <a:lstStyle/>
          <a:p>
            <a:r>
              <a:rPr lang="en-GB" dirty="0">
                <a:solidFill>
                  <a:schemeClr val="accent6"/>
                </a:solidFill>
              </a:rPr>
              <a:t>Level 1 Qualifications</a:t>
            </a:r>
          </a:p>
        </p:txBody>
      </p:sp>
    </p:spTree>
    <p:extLst>
      <p:ext uri="{BB962C8B-B14F-4D97-AF65-F5344CB8AC3E}">
        <p14:creationId xmlns:p14="http://schemas.microsoft.com/office/powerpoint/2010/main" val="363374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A7A9-2C98-4D5E-BD60-6147F05B9B92}"/>
              </a:ext>
            </a:extLst>
          </p:cNvPr>
          <p:cNvSpPr>
            <a:spLocks noGrp="1"/>
          </p:cNvSpPr>
          <p:nvPr>
            <p:ph type="ctrTitle"/>
          </p:nvPr>
        </p:nvSpPr>
        <p:spPr/>
        <p:txBody>
          <a:bodyPr/>
          <a:lstStyle/>
          <a:p>
            <a:r>
              <a:rPr lang="en-GB" dirty="0"/>
              <a:t>Level 2 Qualifications</a:t>
            </a:r>
          </a:p>
        </p:txBody>
      </p:sp>
      <p:sp>
        <p:nvSpPr>
          <p:cNvPr id="17" name="object 7">
            <a:extLst>
              <a:ext uri="{FF2B5EF4-FFF2-40B4-BE49-F238E27FC236}">
                <a16:creationId xmlns:a16="http://schemas.microsoft.com/office/drawing/2014/main" id="{A0D1DBE3-0C36-4B9C-9623-AC6AD632C687}"/>
              </a:ext>
            </a:extLst>
          </p:cNvPr>
          <p:cNvSpPr txBox="1"/>
          <p:nvPr/>
        </p:nvSpPr>
        <p:spPr>
          <a:xfrm>
            <a:off x="444500" y="1302720"/>
            <a:ext cx="3263404" cy="453970"/>
          </a:xfrm>
          <a:prstGeom prst="rect">
            <a:avLst/>
          </a:prstGeom>
        </p:spPr>
        <p:txBody>
          <a:bodyPr vert="horz" wrap="square" lIns="0" tIns="22860" rIns="0" bIns="0" rtlCol="0">
            <a:spAutoFit/>
          </a:bodyPr>
          <a:lstStyle/>
          <a:p>
            <a:pPr marL="12700" marR="5080">
              <a:spcBef>
                <a:spcPts val="180"/>
              </a:spcBef>
            </a:pPr>
            <a:r>
              <a:rPr sz="1400" spc="25" dirty="0">
                <a:solidFill>
                  <a:srgbClr val="00538A"/>
                </a:solidFill>
                <a:latin typeface="Arial" panose="020B0604020202020204" pitchFamily="34" charset="0"/>
                <a:cs typeface="Arial" panose="020B0604020202020204" pitchFamily="34" charset="0"/>
              </a:rPr>
              <a:t>Courses suitable for those who have basic knowledge of the subject matter.</a:t>
            </a:r>
          </a:p>
        </p:txBody>
      </p:sp>
      <p:sp>
        <p:nvSpPr>
          <p:cNvPr id="18" name="object 8">
            <a:extLst>
              <a:ext uri="{FF2B5EF4-FFF2-40B4-BE49-F238E27FC236}">
                <a16:creationId xmlns:a16="http://schemas.microsoft.com/office/drawing/2014/main" id="{BC0260CD-A406-4121-85C9-BBADBA7B0797}"/>
              </a:ext>
            </a:extLst>
          </p:cNvPr>
          <p:cNvSpPr txBox="1"/>
          <p:nvPr/>
        </p:nvSpPr>
        <p:spPr>
          <a:xfrm>
            <a:off x="444500" y="2003099"/>
            <a:ext cx="2975372" cy="627801"/>
          </a:xfrm>
          <a:prstGeom prst="rect">
            <a:avLst/>
          </a:prstGeom>
        </p:spPr>
        <p:txBody>
          <a:bodyPr vert="horz" wrap="square" lIns="0" tIns="12700" rIns="0" bIns="0" rtlCol="0">
            <a:spAutoFit/>
          </a:bodyPr>
          <a:lstStyle/>
          <a:p>
            <a:pPr marL="12700" marR="5080">
              <a:lnSpc>
                <a:spcPct val="111100"/>
              </a:lnSpc>
              <a:spcBef>
                <a:spcPts val="100"/>
              </a:spcBef>
            </a:pPr>
            <a:r>
              <a:rPr sz="1200" spc="25" dirty="0">
                <a:solidFill>
                  <a:srgbClr val="706F6F"/>
                </a:solidFill>
                <a:latin typeface="Arial" panose="020B0604020202020204" pitchFamily="34" charset="0"/>
                <a:cs typeface="Arial" panose="020B0604020202020204" pitchFamily="34" charset="0"/>
              </a:rPr>
              <a:t>These courses provide comprehensive  training to develop a student’s knowledge to intermediate level.</a:t>
            </a:r>
          </a:p>
        </p:txBody>
      </p:sp>
      <p:sp>
        <p:nvSpPr>
          <p:cNvPr id="32" name="object 9">
            <a:extLst>
              <a:ext uri="{FF2B5EF4-FFF2-40B4-BE49-F238E27FC236}">
                <a16:creationId xmlns:a16="http://schemas.microsoft.com/office/drawing/2014/main" id="{5B077A8E-51E2-4D8E-8A26-B156DCCE1F9F}"/>
              </a:ext>
            </a:extLst>
          </p:cNvPr>
          <p:cNvSpPr txBox="1"/>
          <p:nvPr/>
        </p:nvSpPr>
        <p:spPr>
          <a:xfrm>
            <a:off x="444500" y="2791589"/>
            <a:ext cx="2975372" cy="1856277"/>
          </a:xfrm>
          <a:prstGeom prst="rect">
            <a:avLst/>
          </a:prstGeom>
        </p:spPr>
        <p:txBody>
          <a:bodyPr vert="horz" wrap="square" lIns="0" tIns="24765" rIns="0" bIns="0" rtlCol="0">
            <a:spAutoFit/>
          </a:bodyPr>
          <a:lstStyle/>
          <a:p>
            <a:pPr marL="12700">
              <a:lnSpc>
                <a:spcPct val="100000"/>
              </a:lnSpc>
              <a:spcBef>
                <a:spcPts val="195"/>
              </a:spcBef>
            </a:pPr>
            <a:r>
              <a:rPr sz="1100" b="1" spc="10" dirty="0">
                <a:solidFill>
                  <a:srgbClr val="00538A"/>
                </a:solidFill>
                <a:latin typeface="Arial" panose="020B0604020202020204" pitchFamily="34" charset="0"/>
                <a:cs typeface="Arial" panose="020B0604020202020204" pitchFamily="34" charset="0"/>
              </a:rPr>
              <a:t>Delivery</a:t>
            </a:r>
            <a:endParaRPr sz="1100" dirty="0">
              <a:latin typeface="Arial" panose="020B0604020202020204" pitchFamily="34" charset="0"/>
              <a:cs typeface="Arial" panose="020B0604020202020204" pitchFamily="34" charset="0"/>
            </a:endParaRPr>
          </a:p>
          <a:p>
            <a:pPr marL="12700" marR="5080">
              <a:spcBef>
                <a:spcPts val="20"/>
              </a:spcBef>
            </a:pPr>
            <a:r>
              <a:rPr sz="1200" spc="10" dirty="0">
                <a:solidFill>
                  <a:srgbClr val="706F6F"/>
                </a:solidFill>
                <a:latin typeface="Arial" panose="020B0604020202020204" pitchFamily="34" charset="0"/>
                <a:cs typeface="Arial" panose="020B0604020202020204" pitchFamily="34" charset="0"/>
              </a:rPr>
              <a:t>Level 2 Awards are available as  classroom-based or online learning. The Level 2 Award in Wines and Spirits has a minimum requirement of 28 hours of study time, including 16 hours of classroom or online delivery time. The Level 2 Award in Spirits has a minimum requirement of 26 hours of study time, including 14 hours of classroom or online delivery time.</a:t>
            </a:r>
          </a:p>
        </p:txBody>
      </p:sp>
      <p:sp>
        <p:nvSpPr>
          <p:cNvPr id="33" name="object 10">
            <a:extLst>
              <a:ext uri="{FF2B5EF4-FFF2-40B4-BE49-F238E27FC236}">
                <a16:creationId xmlns:a16="http://schemas.microsoft.com/office/drawing/2014/main" id="{871DF12A-9B62-4952-BCC0-DBC4A5B00080}"/>
              </a:ext>
            </a:extLst>
          </p:cNvPr>
          <p:cNvSpPr txBox="1"/>
          <p:nvPr/>
        </p:nvSpPr>
        <p:spPr>
          <a:xfrm>
            <a:off x="444500" y="4871155"/>
            <a:ext cx="2903364" cy="563616"/>
          </a:xfrm>
          <a:prstGeom prst="rect">
            <a:avLst/>
          </a:prstGeom>
        </p:spPr>
        <p:txBody>
          <a:bodyPr vert="horz" wrap="square" lIns="0" tIns="24765" rIns="0" bIns="0" rtlCol="0">
            <a:spAutoFit/>
          </a:bodyPr>
          <a:lstStyle/>
          <a:p>
            <a:pPr marL="12700">
              <a:lnSpc>
                <a:spcPct val="100000"/>
              </a:lnSpc>
              <a:spcBef>
                <a:spcPts val="195"/>
              </a:spcBef>
            </a:pPr>
            <a:r>
              <a:rPr sz="1100" b="1" spc="10" dirty="0">
                <a:solidFill>
                  <a:srgbClr val="00538A"/>
                </a:solidFill>
                <a:latin typeface="Arial" panose="020B0604020202020204" pitchFamily="34" charset="0"/>
                <a:cs typeface="Arial" panose="020B0604020202020204" pitchFamily="34" charset="0"/>
              </a:rPr>
              <a:t>Assessment</a:t>
            </a:r>
          </a:p>
          <a:p>
            <a:pPr marL="12700" marR="5080">
              <a:spcBef>
                <a:spcPts val="20"/>
              </a:spcBef>
            </a:pPr>
            <a:r>
              <a:rPr sz="1200" spc="10" dirty="0">
                <a:solidFill>
                  <a:srgbClr val="706F6F"/>
                </a:solidFill>
                <a:latin typeface="Arial" panose="020B0604020202020204" pitchFamily="34" charset="0"/>
                <a:cs typeface="Arial" panose="020B0604020202020204" pitchFamily="34" charset="0"/>
              </a:rPr>
              <a:t>Assessment is by a closed-book exam  of 50 multiple-choice questions.</a:t>
            </a:r>
          </a:p>
        </p:txBody>
      </p:sp>
      <p:sp>
        <p:nvSpPr>
          <p:cNvPr id="34" name="object 21">
            <a:extLst>
              <a:ext uri="{FF2B5EF4-FFF2-40B4-BE49-F238E27FC236}">
                <a16:creationId xmlns:a16="http://schemas.microsoft.com/office/drawing/2014/main" id="{44E8E515-CD1E-4F05-865D-F1C36BEE9FA6}"/>
              </a:ext>
            </a:extLst>
          </p:cNvPr>
          <p:cNvSpPr txBox="1"/>
          <p:nvPr/>
        </p:nvSpPr>
        <p:spPr>
          <a:xfrm>
            <a:off x="4283968" y="2310940"/>
            <a:ext cx="2736304" cy="1565108"/>
          </a:xfrm>
          <a:prstGeom prst="rect">
            <a:avLst/>
          </a:prstGeom>
        </p:spPr>
        <p:txBody>
          <a:bodyPr vert="horz" wrap="square" lIns="0" tIns="0" rIns="0" bIns="0" rtlCol="0">
            <a:spAutoFit/>
          </a:bodyPr>
          <a:lstStyle/>
          <a:p>
            <a:pPr marL="12700" marR="692150">
              <a:lnSpc>
                <a:spcPts val="1200"/>
              </a:lnSpc>
              <a:spcBef>
                <a:spcPts val="340"/>
              </a:spcBef>
            </a:pPr>
            <a:r>
              <a:rPr lang="en-GB" sz="1200" b="1" spc="85" dirty="0">
                <a:solidFill>
                  <a:srgbClr val="0067B2"/>
                </a:solidFill>
                <a:latin typeface="Arial" panose="020B0604020202020204" pitchFamily="34" charset="0"/>
                <a:cs typeface="Arial" panose="020B0604020202020204" pitchFamily="34" charset="0"/>
              </a:rPr>
              <a:t>WSET </a:t>
            </a:r>
            <a:r>
              <a:rPr lang="en-GB" sz="1200" b="1" spc="40" dirty="0">
                <a:solidFill>
                  <a:srgbClr val="0067B2"/>
                </a:solidFill>
                <a:latin typeface="Arial" panose="020B0604020202020204" pitchFamily="34" charset="0"/>
                <a:cs typeface="Arial" panose="020B0604020202020204" pitchFamily="34" charset="0"/>
              </a:rPr>
              <a:t>Level </a:t>
            </a:r>
            <a:r>
              <a:rPr lang="en-GB" sz="1200" b="1" spc="105" dirty="0">
                <a:solidFill>
                  <a:srgbClr val="0067B2"/>
                </a:solidFill>
                <a:latin typeface="Arial" panose="020B0604020202020204" pitchFamily="34" charset="0"/>
                <a:cs typeface="Arial" panose="020B0604020202020204" pitchFamily="34" charset="0"/>
              </a:rPr>
              <a:t>2</a:t>
            </a:r>
            <a:r>
              <a:rPr lang="en-GB" sz="1200" b="1" spc="-95" dirty="0">
                <a:solidFill>
                  <a:srgbClr val="0067B2"/>
                </a:solidFill>
                <a:latin typeface="Arial" panose="020B0604020202020204" pitchFamily="34" charset="0"/>
                <a:cs typeface="Arial" panose="020B0604020202020204" pitchFamily="34" charset="0"/>
              </a:rPr>
              <a:t> </a:t>
            </a:r>
            <a:r>
              <a:rPr lang="en-GB" sz="1200" b="1" spc="35" dirty="0">
                <a:solidFill>
                  <a:srgbClr val="0067B2"/>
                </a:solidFill>
                <a:latin typeface="Arial" panose="020B0604020202020204" pitchFamily="34" charset="0"/>
                <a:cs typeface="Arial" panose="020B0604020202020204" pitchFamily="34" charset="0"/>
              </a:rPr>
              <a:t>Award </a:t>
            </a:r>
            <a:r>
              <a:rPr lang="en-GB" sz="1200" b="1" spc="15" dirty="0">
                <a:solidFill>
                  <a:srgbClr val="0067B2"/>
                </a:solidFill>
                <a:latin typeface="Arial" panose="020B0604020202020204" pitchFamily="34" charset="0"/>
                <a:cs typeface="Arial" panose="020B0604020202020204" pitchFamily="34" charset="0"/>
              </a:rPr>
              <a:t>in </a:t>
            </a:r>
            <a:r>
              <a:rPr lang="en-GB" sz="1200" b="1" spc="35" dirty="0">
                <a:solidFill>
                  <a:srgbClr val="0067B2"/>
                </a:solidFill>
                <a:latin typeface="Arial" panose="020B0604020202020204" pitchFamily="34" charset="0"/>
                <a:cs typeface="Arial" panose="020B0604020202020204" pitchFamily="34" charset="0"/>
              </a:rPr>
              <a:t>Wines  </a:t>
            </a:r>
          </a:p>
          <a:p>
            <a:pPr marL="12700" marR="692150">
              <a:lnSpc>
                <a:spcPts val="1200"/>
              </a:lnSpc>
              <a:spcBef>
                <a:spcPts val="340"/>
              </a:spcBef>
            </a:pPr>
            <a:r>
              <a:rPr lang="en-GB" sz="900" spc="35" dirty="0">
                <a:solidFill>
                  <a:srgbClr val="706F6F"/>
                </a:solidFill>
                <a:latin typeface="Arial" panose="020B0604020202020204" pitchFamily="34" charset="0"/>
                <a:cs typeface="Arial" panose="020B0604020202020204" pitchFamily="34" charset="0"/>
              </a:rPr>
              <a:t>Explore </a:t>
            </a:r>
            <a:r>
              <a:rPr lang="en-GB" sz="900" spc="15" dirty="0">
                <a:solidFill>
                  <a:srgbClr val="706F6F"/>
                </a:solidFill>
                <a:latin typeface="Arial" panose="020B0604020202020204" pitchFamily="34" charset="0"/>
                <a:cs typeface="Arial" panose="020B0604020202020204" pitchFamily="34" charset="0"/>
              </a:rPr>
              <a:t>the </a:t>
            </a:r>
            <a:r>
              <a:rPr lang="en-GB" sz="900" spc="10" dirty="0">
                <a:solidFill>
                  <a:srgbClr val="706F6F"/>
                </a:solidFill>
                <a:latin typeface="Arial" panose="020B0604020202020204" pitchFamily="34" charset="0"/>
                <a:cs typeface="Arial" panose="020B0604020202020204" pitchFamily="34" charset="0"/>
              </a:rPr>
              <a:t>major </a:t>
            </a:r>
            <a:r>
              <a:rPr lang="en-GB" sz="900" spc="40" dirty="0">
                <a:solidFill>
                  <a:srgbClr val="706F6F"/>
                </a:solidFill>
                <a:latin typeface="Arial" panose="020B0604020202020204" pitchFamily="34" charset="0"/>
                <a:cs typeface="Arial" panose="020B0604020202020204" pitchFamily="34" charset="0"/>
              </a:rPr>
              <a:t>grape </a:t>
            </a:r>
            <a:r>
              <a:rPr lang="en-GB" sz="900" spc="25" dirty="0">
                <a:solidFill>
                  <a:srgbClr val="706F6F"/>
                </a:solidFill>
                <a:latin typeface="Arial" panose="020B0604020202020204" pitchFamily="34" charset="0"/>
                <a:cs typeface="Arial" panose="020B0604020202020204" pitchFamily="34" charset="0"/>
              </a:rPr>
              <a:t>varieties </a:t>
            </a:r>
            <a:r>
              <a:rPr lang="en-GB" sz="900" spc="35" dirty="0">
                <a:solidFill>
                  <a:srgbClr val="706F6F"/>
                </a:solidFill>
                <a:latin typeface="Arial" panose="020B0604020202020204" pitchFamily="34" charset="0"/>
                <a:cs typeface="Arial" panose="020B0604020202020204" pitchFamily="34" charset="0"/>
              </a:rPr>
              <a:t>and </a:t>
            </a:r>
            <a:r>
              <a:rPr lang="en-GB" sz="900" spc="5" dirty="0">
                <a:solidFill>
                  <a:srgbClr val="706F6F"/>
                </a:solidFill>
                <a:latin typeface="Arial" panose="020B0604020202020204" pitchFamily="34" charset="0"/>
                <a:cs typeface="Arial" panose="020B0604020202020204" pitchFamily="34" charset="0"/>
              </a:rPr>
              <a:t>important </a:t>
            </a:r>
            <a:r>
              <a:rPr lang="en-GB" sz="900" spc="25" dirty="0">
                <a:solidFill>
                  <a:srgbClr val="706F6F"/>
                </a:solidFill>
                <a:latin typeface="Arial" panose="020B0604020202020204" pitchFamily="34" charset="0"/>
                <a:cs typeface="Arial" panose="020B0604020202020204" pitchFamily="34" charset="0"/>
              </a:rPr>
              <a:t>wine </a:t>
            </a:r>
            <a:r>
              <a:rPr lang="en-GB" sz="900" spc="35" dirty="0">
                <a:solidFill>
                  <a:srgbClr val="706F6F"/>
                </a:solidFill>
                <a:latin typeface="Arial" panose="020B0604020202020204" pitchFamily="34" charset="0"/>
                <a:cs typeface="Arial" panose="020B0604020202020204" pitchFamily="34" charset="0"/>
              </a:rPr>
              <a:t>regions </a:t>
            </a:r>
            <a:r>
              <a:rPr lang="en-GB" sz="900" dirty="0">
                <a:solidFill>
                  <a:srgbClr val="706F6F"/>
                </a:solidFill>
                <a:latin typeface="Arial" panose="020B0604020202020204" pitchFamily="34" charset="0"/>
                <a:cs typeface="Arial" panose="020B0604020202020204" pitchFamily="34" charset="0"/>
              </a:rPr>
              <a:t>in </a:t>
            </a:r>
            <a:r>
              <a:rPr lang="en-GB" sz="900" spc="25" dirty="0">
                <a:solidFill>
                  <a:srgbClr val="706F6F"/>
                </a:solidFill>
                <a:latin typeface="Arial" panose="020B0604020202020204" pitchFamily="34" charset="0"/>
                <a:cs typeface="Arial" panose="020B0604020202020204" pitchFamily="34" charset="0"/>
              </a:rPr>
              <a:t>which </a:t>
            </a:r>
            <a:r>
              <a:rPr lang="en-GB" sz="900" spc="15" dirty="0">
                <a:solidFill>
                  <a:srgbClr val="706F6F"/>
                </a:solidFill>
                <a:latin typeface="Arial" panose="020B0604020202020204" pitchFamily="34" charset="0"/>
                <a:cs typeface="Arial" panose="020B0604020202020204" pitchFamily="34" charset="0"/>
              </a:rPr>
              <a:t>they </a:t>
            </a:r>
            <a:r>
              <a:rPr lang="en-GB" sz="900" spc="25" dirty="0">
                <a:solidFill>
                  <a:srgbClr val="706F6F"/>
                </a:solidFill>
                <a:latin typeface="Arial" panose="020B0604020202020204" pitchFamily="34" charset="0"/>
                <a:cs typeface="Arial" panose="020B0604020202020204" pitchFamily="34" charset="0"/>
              </a:rPr>
              <a:t>are grown. </a:t>
            </a:r>
            <a:r>
              <a:rPr lang="en-GB" sz="900" spc="30" dirty="0">
                <a:solidFill>
                  <a:srgbClr val="706F6F"/>
                </a:solidFill>
                <a:latin typeface="Arial" panose="020B0604020202020204" pitchFamily="34" charset="0"/>
                <a:cs typeface="Arial" panose="020B0604020202020204" pitchFamily="34" charset="0"/>
              </a:rPr>
              <a:t>Learn </a:t>
            </a:r>
            <a:r>
              <a:rPr lang="en-GB" sz="900" spc="25" dirty="0">
                <a:solidFill>
                  <a:srgbClr val="706F6F"/>
                </a:solidFill>
                <a:latin typeface="Arial" panose="020B0604020202020204" pitchFamily="34" charset="0"/>
                <a:cs typeface="Arial" panose="020B0604020202020204" pitchFamily="34" charset="0"/>
              </a:rPr>
              <a:t>about </a:t>
            </a:r>
            <a:r>
              <a:rPr lang="en-GB" sz="900" spc="15" dirty="0">
                <a:solidFill>
                  <a:srgbClr val="706F6F"/>
                </a:solidFill>
                <a:latin typeface="Arial" panose="020B0604020202020204" pitchFamily="34" charset="0"/>
                <a:cs typeface="Arial" panose="020B0604020202020204" pitchFamily="34" charset="0"/>
              </a:rPr>
              <a:t>the </a:t>
            </a:r>
            <a:r>
              <a:rPr lang="en-GB" sz="900" spc="35" dirty="0">
                <a:solidFill>
                  <a:srgbClr val="706F6F"/>
                </a:solidFill>
                <a:latin typeface="Arial" panose="020B0604020202020204" pitchFamily="34" charset="0"/>
                <a:cs typeface="Arial" panose="020B0604020202020204" pitchFamily="34" charset="0"/>
              </a:rPr>
              <a:t>styles </a:t>
            </a:r>
            <a:r>
              <a:rPr lang="en-GB" sz="900" spc="5" dirty="0">
                <a:solidFill>
                  <a:srgbClr val="706F6F"/>
                </a:solidFill>
                <a:latin typeface="Arial" panose="020B0604020202020204" pitchFamily="34" charset="0"/>
                <a:cs typeface="Arial" panose="020B0604020202020204" pitchFamily="34" charset="0"/>
              </a:rPr>
              <a:t>of </a:t>
            </a:r>
            <a:r>
              <a:rPr lang="en-GB" sz="900" spc="25" dirty="0">
                <a:solidFill>
                  <a:srgbClr val="706F6F"/>
                </a:solidFill>
                <a:latin typeface="Arial" panose="020B0604020202020204" pitchFamily="34" charset="0"/>
                <a:cs typeface="Arial" panose="020B0604020202020204" pitchFamily="34" charset="0"/>
              </a:rPr>
              <a:t>wines </a:t>
            </a:r>
            <a:r>
              <a:rPr lang="en-GB" sz="900" spc="35" dirty="0">
                <a:solidFill>
                  <a:srgbClr val="706F6F"/>
                </a:solidFill>
                <a:latin typeface="Arial" panose="020B0604020202020204" pitchFamily="34" charset="0"/>
                <a:cs typeface="Arial" panose="020B0604020202020204" pitchFamily="34" charset="0"/>
              </a:rPr>
              <a:t>produced </a:t>
            </a:r>
            <a:r>
              <a:rPr lang="en-GB" sz="900" dirty="0">
                <a:solidFill>
                  <a:srgbClr val="706F6F"/>
                </a:solidFill>
                <a:latin typeface="Arial" panose="020B0604020202020204" pitchFamily="34" charset="0"/>
                <a:cs typeface="Arial" panose="020B0604020202020204" pitchFamily="34" charset="0"/>
              </a:rPr>
              <a:t>from </a:t>
            </a:r>
            <a:r>
              <a:rPr lang="en-GB" sz="900" spc="30" dirty="0">
                <a:solidFill>
                  <a:srgbClr val="706F6F"/>
                </a:solidFill>
                <a:latin typeface="Arial" panose="020B0604020202020204" pitchFamily="34" charset="0"/>
                <a:cs typeface="Arial" panose="020B0604020202020204" pitchFamily="34" charset="0"/>
              </a:rPr>
              <a:t>these </a:t>
            </a:r>
            <a:r>
              <a:rPr lang="en-GB" sz="900" spc="40" dirty="0">
                <a:solidFill>
                  <a:srgbClr val="706F6F"/>
                </a:solidFill>
                <a:latin typeface="Arial" panose="020B0604020202020204" pitchFamily="34" charset="0"/>
                <a:cs typeface="Arial" panose="020B0604020202020204" pitchFamily="34" charset="0"/>
              </a:rPr>
              <a:t>grapes </a:t>
            </a:r>
            <a:r>
              <a:rPr lang="en-GB" sz="900" spc="50" dirty="0">
                <a:solidFill>
                  <a:srgbClr val="706F6F"/>
                </a:solidFill>
                <a:latin typeface="Arial" panose="020B0604020202020204" pitchFamily="34" charset="0"/>
                <a:cs typeface="Arial" panose="020B0604020202020204" pitchFamily="34" charset="0"/>
              </a:rPr>
              <a:t>as </a:t>
            </a:r>
            <a:r>
              <a:rPr lang="en-GB" sz="900" spc="10" dirty="0">
                <a:solidFill>
                  <a:srgbClr val="706F6F"/>
                </a:solidFill>
                <a:latin typeface="Arial" panose="020B0604020202020204" pitchFamily="34" charset="0"/>
                <a:cs typeface="Arial" panose="020B0604020202020204" pitchFamily="34" charset="0"/>
              </a:rPr>
              <a:t>well </a:t>
            </a:r>
            <a:r>
              <a:rPr lang="en-GB" sz="900" spc="50" dirty="0">
                <a:solidFill>
                  <a:srgbClr val="706F6F"/>
                </a:solidFill>
                <a:latin typeface="Arial" panose="020B0604020202020204" pitchFamily="34" charset="0"/>
                <a:cs typeface="Arial" panose="020B0604020202020204" pitchFamily="34" charset="0"/>
              </a:rPr>
              <a:t>as </a:t>
            </a:r>
            <a:r>
              <a:rPr lang="en-GB" sz="900" spc="35" dirty="0">
                <a:solidFill>
                  <a:srgbClr val="706F6F"/>
                </a:solidFill>
                <a:latin typeface="Arial" panose="020B0604020202020204" pitchFamily="34" charset="0"/>
                <a:cs typeface="Arial" panose="020B0604020202020204" pitchFamily="34" charset="0"/>
              </a:rPr>
              <a:t>key </a:t>
            </a:r>
            <a:r>
              <a:rPr lang="en-GB" sz="900" spc="25" dirty="0">
                <a:solidFill>
                  <a:srgbClr val="706F6F"/>
                </a:solidFill>
                <a:latin typeface="Arial" panose="020B0604020202020204" pitchFamily="34" charset="0"/>
                <a:cs typeface="Arial" panose="020B0604020202020204" pitchFamily="34" charset="0"/>
              </a:rPr>
              <a:t>classifications </a:t>
            </a:r>
            <a:r>
              <a:rPr lang="en-GB" sz="900" spc="35" dirty="0">
                <a:solidFill>
                  <a:srgbClr val="706F6F"/>
                </a:solidFill>
                <a:latin typeface="Arial" panose="020B0604020202020204" pitchFamily="34" charset="0"/>
                <a:cs typeface="Arial" panose="020B0604020202020204" pitchFamily="34" charset="0"/>
              </a:rPr>
              <a:t>and </a:t>
            </a:r>
            <a:r>
              <a:rPr lang="en-GB" sz="900" spc="25" dirty="0">
                <a:solidFill>
                  <a:srgbClr val="706F6F"/>
                </a:solidFill>
                <a:latin typeface="Arial" panose="020B0604020202020204" pitchFamily="34" charset="0"/>
                <a:cs typeface="Arial" panose="020B0604020202020204" pitchFamily="34" charset="0"/>
              </a:rPr>
              <a:t>labelling </a:t>
            </a:r>
            <a:r>
              <a:rPr lang="en-GB" sz="900" spc="10" dirty="0">
                <a:solidFill>
                  <a:srgbClr val="706F6F"/>
                </a:solidFill>
                <a:latin typeface="Arial" panose="020B0604020202020204" pitchFamily="34" charset="0"/>
                <a:cs typeface="Arial" panose="020B0604020202020204" pitchFamily="34" charset="0"/>
              </a:rPr>
              <a:t>terminology. </a:t>
            </a:r>
            <a:r>
              <a:rPr lang="en-GB" sz="900" spc="65" dirty="0">
                <a:solidFill>
                  <a:srgbClr val="706F6F"/>
                </a:solidFill>
                <a:latin typeface="Arial" panose="020B0604020202020204" pitchFamily="34" charset="0"/>
                <a:cs typeface="Arial" panose="020B0604020202020204" pitchFamily="34" charset="0"/>
              </a:rPr>
              <a:t>A </a:t>
            </a:r>
            <a:r>
              <a:rPr lang="en-GB" sz="900" spc="35" dirty="0">
                <a:solidFill>
                  <a:srgbClr val="706F6F"/>
                </a:solidFill>
                <a:latin typeface="Arial" panose="020B0604020202020204" pitchFamily="34" charset="0"/>
                <a:cs typeface="Arial" panose="020B0604020202020204" pitchFamily="34" charset="0"/>
              </a:rPr>
              <a:t>basic </a:t>
            </a:r>
            <a:r>
              <a:rPr lang="en-GB" sz="900" spc="25" dirty="0">
                <a:solidFill>
                  <a:srgbClr val="706F6F"/>
                </a:solidFill>
                <a:latin typeface="Arial" panose="020B0604020202020204" pitchFamily="34" charset="0"/>
                <a:cs typeface="Arial" panose="020B0604020202020204" pitchFamily="34" charset="0"/>
              </a:rPr>
              <a:t>overview </a:t>
            </a:r>
            <a:r>
              <a:rPr lang="en-GB" sz="900" spc="5" dirty="0">
                <a:solidFill>
                  <a:srgbClr val="706F6F"/>
                </a:solidFill>
                <a:latin typeface="Arial" panose="020B0604020202020204" pitchFamily="34" charset="0"/>
                <a:cs typeface="Arial" panose="020B0604020202020204" pitchFamily="34" charset="0"/>
              </a:rPr>
              <a:t>of </a:t>
            </a:r>
            <a:r>
              <a:rPr lang="en-GB" sz="900" spc="15" dirty="0">
                <a:solidFill>
                  <a:srgbClr val="706F6F"/>
                </a:solidFill>
                <a:latin typeface="Arial" panose="020B0604020202020204" pitchFamily="34" charset="0"/>
                <a:cs typeface="Arial" panose="020B0604020202020204" pitchFamily="34" charset="0"/>
              </a:rPr>
              <a:t>the</a:t>
            </a:r>
            <a:r>
              <a:rPr lang="en-GB" sz="900" spc="85" dirty="0">
                <a:solidFill>
                  <a:srgbClr val="706F6F"/>
                </a:solidFill>
                <a:latin typeface="Arial" panose="020B0604020202020204" pitchFamily="34" charset="0"/>
                <a:cs typeface="Arial" panose="020B0604020202020204" pitchFamily="34" charset="0"/>
              </a:rPr>
              <a:t> </a:t>
            </a:r>
            <a:r>
              <a:rPr lang="en-GB" sz="900" spc="35" dirty="0">
                <a:solidFill>
                  <a:srgbClr val="706F6F"/>
                </a:solidFill>
                <a:latin typeface="Arial" panose="020B0604020202020204" pitchFamily="34" charset="0"/>
                <a:cs typeface="Arial" panose="020B0604020202020204" pitchFamily="34" charset="0"/>
              </a:rPr>
              <a:t>key</a:t>
            </a:r>
            <a:r>
              <a:rPr lang="en-GB" sz="900" dirty="0">
                <a:latin typeface="Arial" panose="020B0604020202020204" pitchFamily="34" charset="0"/>
                <a:cs typeface="Arial" panose="020B0604020202020204" pitchFamily="34" charset="0"/>
              </a:rPr>
              <a:t> </a:t>
            </a:r>
            <a:r>
              <a:rPr lang="en-GB" sz="900" spc="30" dirty="0">
                <a:solidFill>
                  <a:srgbClr val="706F6F"/>
                </a:solidFill>
                <a:latin typeface="Arial" panose="020B0604020202020204" pitchFamily="34" charset="0"/>
                <a:cs typeface="Arial" panose="020B0604020202020204" pitchFamily="34" charset="0"/>
              </a:rPr>
              <a:t>categories </a:t>
            </a:r>
            <a:r>
              <a:rPr lang="en-GB" sz="900" spc="5" dirty="0">
                <a:solidFill>
                  <a:srgbClr val="706F6F"/>
                </a:solidFill>
                <a:latin typeface="Arial" panose="020B0604020202020204" pitchFamily="34" charset="0"/>
                <a:cs typeface="Arial" panose="020B0604020202020204" pitchFamily="34" charset="0"/>
              </a:rPr>
              <a:t>of </a:t>
            </a:r>
            <a:r>
              <a:rPr lang="en-GB" sz="900" spc="15" dirty="0">
                <a:solidFill>
                  <a:srgbClr val="706F6F"/>
                </a:solidFill>
                <a:latin typeface="Arial" panose="020B0604020202020204" pitchFamily="34" charset="0"/>
                <a:cs typeface="Arial" panose="020B0604020202020204" pitchFamily="34" charset="0"/>
              </a:rPr>
              <a:t>spirits </a:t>
            </a:r>
            <a:r>
              <a:rPr lang="en-GB" sz="900" dirty="0">
                <a:solidFill>
                  <a:srgbClr val="706F6F"/>
                </a:solidFill>
                <a:latin typeface="Arial" panose="020B0604020202020204" pitchFamily="34" charset="0"/>
                <a:cs typeface="Arial" panose="020B0604020202020204" pitchFamily="34" charset="0"/>
              </a:rPr>
              <a:t>will </a:t>
            </a:r>
            <a:r>
              <a:rPr lang="en-GB" sz="900" spc="30" dirty="0">
                <a:solidFill>
                  <a:srgbClr val="706F6F"/>
                </a:solidFill>
                <a:latin typeface="Arial" panose="020B0604020202020204" pitchFamily="34" charset="0"/>
                <a:cs typeface="Arial" panose="020B0604020202020204" pitchFamily="34" charset="0"/>
              </a:rPr>
              <a:t>also </a:t>
            </a:r>
            <a:r>
              <a:rPr lang="en-GB" sz="900" spc="50" dirty="0">
                <a:solidFill>
                  <a:srgbClr val="706F6F"/>
                </a:solidFill>
                <a:latin typeface="Arial" panose="020B0604020202020204" pitchFamily="34" charset="0"/>
                <a:cs typeface="Arial" panose="020B0604020202020204" pitchFamily="34" charset="0"/>
              </a:rPr>
              <a:t>be</a:t>
            </a:r>
            <a:r>
              <a:rPr lang="en-GB" sz="900" spc="160" dirty="0">
                <a:solidFill>
                  <a:srgbClr val="706F6F"/>
                </a:solidFill>
                <a:latin typeface="Arial" panose="020B0604020202020204" pitchFamily="34" charset="0"/>
                <a:cs typeface="Arial" panose="020B0604020202020204" pitchFamily="34" charset="0"/>
              </a:rPr>
              <a:t> </a:t>
            </a:r>
            <a:r>
              <a:rPr lang="en-GB" sz="900" spc="25" dirty="0">
                <a:solidFill>
                  <a:srgbClr val="706F6F"/>
                </a:solidFill>
                <a:latin typeface="Arial" panose="020B0604020202020204" pitchFamily="34" charset="0"/>
                <a:cs typeface="Arial" panose="020B0604020202020204" pitchFamily="34" charset="0"/>
              </a:rPr>
              <a:t>provided.</a:t>
            </a:r>
            <a:endParaRPr lang="en-GB" sz="900" dirty="0">
              <a:latin typeface="Arial" panose="020B0604020202020204" pitchFamily="34" charset="0"/>
              <a:cs typeface="Arial" panose="020B0604020202020204" pitchFamily="34" charset="0"/>
            </a:endParaRPr>
          </a:p>
        </p:txBody>
      </p:sp>
      <p:sp>
        <p:nvSpPr>
          <p:cNvPr id="35" name="object 22">
            <a:extLst>
              <a:ext uri="{FF2B5EF4-FFF2-40B4-BE49-F238E27FC236}">
                <a16:creationId xmlns:a16="http://schemas.microsoft.com/office/drawing/2014/main" id="{8674EC66-06B6-400B-88F6-5A40636C016C}"/>
              </a:ext>
            </a:extLst>
          </p:cNvPr>
          <p:cNvSpPr txBox="1"/>
          <p:nvPr/>
        </p:nvSpPr>
        <p:spPr>
          <a:xfrm>
            <a:off x="6549967" y="2310951"/>
            <a:ext cx="2085339" cy="1415772"/>
          </a:xfrm>
          <a:prstGeom prst="rect">
            <a:avLst/>
          </a:prstGeom>
        </p:spPr>
        <p:txBody>
          <a:bodyPr vert="horz" wrap="square" lIns="0" tIns="0" rIns="0" bIns="0" rtlCol="0">
            <a:spAutoFit/>
          </a:bodyPr>
          <a:lstStyle/>
          <a:p>
            <a:pPr marL="12700" marR="644525">
              <a:lnSpc>
                <a:spcPts val="1200"/>
              </a:lnSpc>
              <a:spcBef>
                <a:spcPts val="340"/>
              </a:spcBef>
            </a:pPr>
            <a:r>
              <a:rPr sz="1200" b="1" spc="85" dirty="0">
                <a:solidFill>
                  <a:srgbClr val="587991"/>
                </a:solidFill>
                <a:latin typeface="Arial" panose="020B0604020202020204" pitchFamily="34" charset="0"/>
                <a:cs typeface="Arial" panose="020B0604020202020204" pitchFamily="34" charset="0"/>
              </a:rPr>
              <a:t>WSET </a:t>
            </a:r>
            <a:r>
              <a:rPr sz="1200" b="1" spc="40" dirty="0">
                <a:solidFill>
                  <a:srgbClr val="587991"/>
                </a:solidFill>
                <a:latin typeface="Arial" panose="020B0604020202020204" pitchFamily="34" charset="0"/>
                <a:cs typeface="Arial" panose="020B0604020202020204" pitchFamily="34" charset="0"/>
              </a:rPr>
              <a:t>Level </a:t>
            </a:r>
            <a:r>
              <a:rPr sz="1200" b="1" spc="105" dirty="0">
                <a:solidFill>
                  <a:srgbClr val="587991"/>
                </a:solidFill>
                <a:latin typeface="Arial" panose="020B0604020202020204" pitchFamily="34" charset="0"/>
                <a:cs typeface="Arial" panose="020B0604020202020204" pitchFamily="34" charset="0"/>
              </a:rPr>
              <a:t>2</a:t>
            </a:r>
            <a:r>
              <a:rPr lang="en-GB" sz="1200" b="1" spc="-95" dirty="0">
                <a:solidFill>
                  <a:srgbClr val="587991"/>
                </a:solidFill>
                <a:latin typeface="Arial" panose="020B0604020202020204" pitchFamily="34" charset="0"/>
                <a:cs typeface="Arial" panose="020B0604020202020204" pitchFamily="34" charset="0"/>
              </a:rPr>
              <a:t> </a:t>
            </a:r>
            <a:r>
              <a:rPr sz="1200" b="1" spc="35" dirty="0">
                <a:solidFill>
                  <a:srgbClr val="587991"/>
                </a:solidFill>
                <a:latin typeface="Arial" panose="020B0604020202020204" pitchFamily="34" charset="0"/>
                <a:cs typeface="Arial" panose="020B0604020202020204" pitchFamily="34" charset="0"/>
              </a:rPr>
              <a:t>Award  </a:t>
            </a:r>
            <a:r>
              <a:rPr sz="1200" b="1" spc="15" dirty="0">
                <a:solidFill>
                  <a:srgbClr val="587991"/>
                </a:solidFill>
                <a:latin typeface="Arial" panose="020B0604020202020204" pitchFamily="34" charset="0"/>
                <a:cs typeface="Arial" panose="020B0604020202020204" pitchFamily="34" charset="0"/>
              </a:rPr>
              <a:t>in</a:t>
            </a:r>
            <a:r>
              <a:rPr sz="1200" b="1" spc="25" dirty="0">
                <a:solidFill>
                  <a:srgbClr val="587991"/>
                </a:solidFill>
                <a:latin typeface="Arial" panose="020B0604020202020204" pitchFamily="34" charset="0"/>
                <a:cs typeface="Arial" panose="020B0604020202020204" pitchFamily="34" charset="0"/>
              </a:rPr>
              <a:t> </a:t>
            </a:r>
            <a:r>
              <a:rPr sz="1200" b="1" spc="35" dirty="0">
                <a:solidFill>
                  <a:srgbClr val="587991"/>
                </a:solidFill>
                <a:latin typeface="Arial" panose="020B0604020202020204" pitchFamily="34" charset="0"/>
                <a:cs typeface="Arial" panose="020B0604020202020204" pitchFamily="34" charset="0"/>
              </a:rPr>
              <a:t>Spirits</a:t>
            </a:r>
            <a:endParaRPr sz="1200" dirty="0">
              <a:latin typeface="Arial" panose="020B0604020202020204" pitchFamily="34" charset="0"/>
              <a:cs typeface="Arial" panose="020B0604020202020204" pitchFamily="34" charset="0"/>
            </a:endParaRPr>
          </a:p>
          <a:p>
            <a:pPr marL="12700" marR="5080"/>
            <a:r>
              <a:rPr lang="en-GB" sz="900" spc="30" dirty="0">
                <a:solidFill>
                  <a:srgbClr val="706F6F"/>
                </a:solidFill>
                <a:latin typeface="Arial" panose="020B0604020202020204" pitchFamily="34" charset="0"/>
                <a:cs typeface="Arial" panose="020B0604020202020204" pitchFamily="34" charset="0"/>
              </a:rPr>
              <a:t>Learn </a:t>
            </a:r>
            <a:r>
              <a:rPr lang="en-GB" sz="900" spc="25" dirty="0">
                <a:solidFill>
                  <a:srgbClr val="706F6F"/>
                </a:solidFill>
                <a:latin typeface="Arial" panose="020B0604020202020204" pitchFamily="34" charset="0"/>
                <a:cs typeface="Arial" panose="020B0604020202020204" pitchFamily="34" charset="0"/>
              </a:rPr>
              <a:t>about </a:t>
            </a:r>
            <a:r>
              <a:rPr lang="en-GB" sz="900" spc="10" dirty="0">
                <a:solidFill>
                  <a:srgbClr val="706F6F"/>
                </a:solidFill>
                <a:latin typeface="Arial" panose="020B0604020202020204" pitchFamily="34" charset="0"/>
                <a:cs typeface="Arial" panose="020B0604020202020204" pitchFamily="34" charset="0"/>
              </a:rPr>
              <a:t>the </a:t>
            </a:r>
            <a:r>
              <a:rPr lang="en-GB" sz="900" spc="15" dirty="0">
                <a:solidFill>
                  <a:srgbClr val="706F6F"/>
                </a:solidFill>
                <a:latin typeface="Arial" panose="020B0604020202020204" pitchFamily="34" charset="0"/>
                <a:cs typeface="Arial" panose="020B0604020202020204" pitchFamily="34" charset="0"/>
              </a:rPr>
              <a:t>fundamental </a:t>
            </a:r>
            <a:r>
              <a:rPr lang="en-GB" sz="900" spc="25" dirty="0">
                <a:solidFill>
                  <a:srgbClr val="706F6F"/>
                </a:solidFill>
                <a:latin typeface="Arial" panose="020B0604020202020204" pitchFamily="34" charset="0"/>
                <a:cs typeface="Arial" panose="020B0604020202020204" pitchFamily="34" charset="0"/>
              </a:rPr>
              <a:t>production methods </a:t>
            </a:r>
            <a:r>
              <a:rPr lang="en-GB" sz="900" spc="30" dirty="0">
                <a:solidFill>
                  <a:srgbClr val="706F6F"/>
                </a:solidFill>
                <a:latin typeface="Arial" panose="020B0604020202020204" pitchFamily="34" charset="0"/>
                <a:cs typeface="Arial" panose="020B0604020202020204" pitchFamily="34" charset="0"/>
              </a:rPr>
              <a:t>and </a:t>
            </a:r>
            <a:r>
              <a:rPr lang="en-GB" sz="900" spc="15" dirty="0">
                <a:solidFill>
                  <a:srgbClr val="706F6F"/>
                </a:solidFill>
                <a:latin typeface="Arial" panose="020B0604020202020204" pitchFamily="34" charset="0"/>
                <a:cs typeface="Arial" panose="020B0604020202020204" pitchFamily="34" charset="0"/>
              </a:rPr>
              <a:t>principal </a:t>
            </a:r>
            <a:r>
              <a:rPr lang="en-GB" sz="900" spc="10" dirty="0">
                <a:solidFill>
                  <a:srgbClr val="706F6F"/>
                </a:solidFill>
                <a:latin typeface="Arial" panose="020B0604020202020204" pitchFamily="34" charset="0"/>
                <a:cs typeface="Arial" panose="020B0604020202020204" pitchFamily="34" charset="0"/>
              </a:rPr>
              <a:t>raw materials </a:t>
            </a:r>
            <a:r>
              <a:rPr lang="en-GB" sz="900" spc="30" dirty="0">
                <a:solidFill>
                  <a:srgbClr val="706F6F"/>
                </a:solidFill>
                <a:latin typeface="Arial" panose="020B0604020202020204" pitchFamily="34" charset="0"/>
                <a:cs typeface="Arial" panose="020B0604020202020204" pitchFamily="34" charset="0"/>
              </a:rPr>
              <a:t>and discover </a:t>
            </a:r>
            <a:r>
              <a:rPr lang="en-GB" sz="900" spc="25" dirty="0">
                <a:solidFill>
                  <a:srgbClr val="706F6F"/>
                </a:solidFill>
                <a:latin typeface="Arial" panose="020B0604020202020204" pitchFamily="34" charset="0"/>
                <a:cs typeface="Arial" panose="020B0604020202020204" pitchFamily="34" charset="0"/>
              </a:rPr>
              <a:t>how </a:t>
            </a:r>
            <a:r>
              <a:rPr lang="en-GB" sz="900" spc="15" dirty="0">
                <a:solidFill>
                  <a:srgbClr val="706F6F"/>
                </a:solidFill>
                <a:latin typeface="Arial" panose="020B0604020202020204" pitchFamily="34" charset="0"/>
                <a:cs typeface="Arial" panose="020B0604020202020204" pitchFamily="34" charset="0"/>
              </a:rPr>
              <a:t>they </a:t>
            </a:r>
            <a:r>
              <a:rPr lang="en-GB" sz="900" spc="25" dirty="0">
                <a:solidFill>
                  <a:srgbClr val="706F6F"/>
                </a:solidFill>
                <a:latin typeface="Arial" panose="020B0604020202020204" pitchFamily="34" charset="0"/>
                <a:cs typeface="Arial" panose="020B0604020202020204" pitchFamily="34" charset="0"/>
              </a:rPr>
              <a:t>are </a:t>
            </a:r>
            <a:r>
              <a:rPr lang="en-GB" sz="900" spc="50" dirty="0">
                <a:solidFill>
                  <a:srgbClr val="706F6F"/>
                </a:solidFill>
                <a:latin typeface="Arial" panose="020B0604020202020204" pitchFamily="34" charset="0"/>
                <a:cs typeface="Arial" panose="020B0604020202020204" pitchFamily="34" charset="0"/>
              </a:rPr>
              <a:t>used </a:t>
            </a:r>
            <a:r>
              <a:rPr lang="en-GB" sz="900" dirty="0">
                <a:solidFill>
                  <a:srgbClr val="706F6F"/>
                </a:solidFill>
                <a:latin typeface="Arial" panose="020B0604020202020204" pitchFamily="34" charset="0"/>
                <a:cs typeface="Arial" panose="020B0604020202020204" pitchFamily="34" charset="0"/>
              </a:rPr>
              <a:t>to </a:t>
            </a:r>
            <a:r>
              <a:rPr lang="en-GB" sz="900" spc="30" dirty="0">
                <a:solidFill>
                  <a:srgbClr val="706F6F"/>
                </a:solidFill>
                <a:latin typeface="Arial" panose="020B0604020202020204" pitchFamily="34" charset="0"/>
                <a:cs typeface="Arial" panose="020B0604020202020204" pitchFamily="34" charset="0"/>
              </a:rPr>
              <a:t>make </a:t>
            </a:r>
            <a:r>
              <a:rPr lang="en-GB" sz="900" spc="10" dirty="0">
                <a:solidFill>
                  <a:srgbClr val="706F6F"/>
                </a:solidFill>
                <a:latin typeface="Arial" panose="020B0604020202020204" pitchFamily="34" charset="0"/>
                <a:cs typeface="Arial" panose="020B0604020202020204" pitchFamily="34" charset="0"/>
              </a:rPr>
              <a:t>the </a:t>
            </a:r>
            <a:r>
              <a:rPr lang="en-GB" sz="900" spc="35" dirty="0">
                <a:solidFill>
                  <a:srgbClr val="706F6F"/>
                </a:solidFill>
                <a:latin typeface="Arial" panose="020B0604020202020204" pitchFamily="34" charset="0"/>
                <a:cs typeface="Arial" panose="020B0604020202020204" pitchFamily="34" charset="0"/>
              </a:rPr>
              <a:t>key </a:t>
            </a:r>
            <a:r>
              <a:rPr lang="en-GB" sz="900" spc="5" dirty="0">
                <a:solidFill>
                  <a:srgbClr val="706F6F"/>
                </a:solidFill>
                <a:latin typeface="Arial" panose="020B0604020202020204" pitchFamily="34" charset="0"/>
                <a:cs typeface="Arial" panose="020B0604020202020204" pitchFamily="34" charset="0"/>
              </a:rPr>
              <a:t>spirit </a:t>
            </a:r>
            <a:r>
              <a:rPr lang="en-GB" sz="900" spc="25" dirty="0">
                <a:solidFill>
                  <a:srgbClr val="706F6F"/>
                </a:solidFill>
                <a:latin typeface="Arial" panose="020B0604020202020204" pitchFamily="34" charset="0"/>
                <a:cs typeface="Arial" panose="020B0604020202020204" pitchFamily="34" charset="0"/>
              </a:rPr>
              <a:t>styles. </a:t>
            </a:r>
            <a:r>
              <a:rPr lang="en-GB" sz="900" spc="50" dirty="0">
                <a:solidFill>
                  <a:srgbClr val="706F6F"/>
                </a:solidFill>
                <a:latin typeface="Arial" panose="020B0604020202020204" pitchFamily="34" charset="0"/>
                <a:cs typeface="Arial" panose="020B0604020202020204" pitchFamily="34" charset="0"/>
              </a:rPr>
              <a:t>An </a:t>
            </a:r>
            <a:r>
              <a:rPr lang="en-GB" sz="900" spc="25" dirty="0">
                <a:solidFill>
                  <a:srgbClr val="706F6F"/>
                </a:solidFill>
                <a:latin typeface="Arial" panose="020B0604020202020204" pitchFamily="34" charset="0"/>
                <a:cs typeface="Arial" panose="020B0604020202020204" pitchFamily="34" charset="0"/>
              </a:rPr>
              <a:t>exploration </a:t>
            </a:r>
            <a:r>
              <a:rPr lang="en-GB" sz="900" spc="5" dirty="0">
                <a:solidFill>
                  <a:srgbClr val="706F6F"/>
                </a:solidFill>
                <a:latin typeface="Arial" panose="020B0604020202020204" pitchFamily="34" charset="0"/>
                <a:cs typeface="Arial" panose="020B0604020202020204" pitchFamily="34" charset="0"/>
              </a:rPr>
              <a:t>of </a:t>
            </a:r>
            <a:r>
              <a:rPr lang="en-GB" sz="900" spc="10" dirty="0">
                <a:solidFill>
                  <a:srgbClr val="706F6F"/>
                </a:solidFill>
                <a:latin typeface="Arial" panose="020B0604020202020204" pitchFamily="34" charset="0"/>
                <a:cs typeface="Arial" panose="020B0604020202020204" pitchFamily="34" charset="0"/>
              </a:rPr>
              <a:t>the </a:t>
            </a:r>
            <a:r>
              <a:rPr lang="en-GB" sz="900" spc="35" dirty="0">
                <a:solidFill>
                  <a:srgbClr val="706F6F"/>
                </a:solidFill>
                <a:latin typeface="Arial" panose="020B0604020202020204" pitchFamily="34" charset="0"/>
                <a:cs typeface="Arial" panose="020B0604020202020204" pitchFamily="34" charset="0"/>
              </a:rPr>
              <a:t>key </a:t>
            </a:r>
            <a:r>
              <a:rPr lang="en-GB" sz="900" spc="30" dirty="0">
                <a:solidFill>
                  <a:srgbClr val="706F6F"/>
                </a:solidFill>
                <a:latin typeface="Arial" panose="020B0604020202020204" pitchFamily="34" charset="0"/>
                <a:cs typeface="Arial" panose="020B0604020202020204" pitchFamily="34" charset="0"/>
              </a:rPr>
              <a:t>practices and </a:t>
            </a:r>
            <a:r>
              <a:rPr lang="en-GB" sz="900" spc="25" dirty="0">
                <a:solidFill>
                  <a:srgbClr val="706F6F"/>
                </a:solidFill>
                <a:latin typeface="Arial" panose="020B0604020202020204" pitchFamily="34" charset="0"/>
                <a:cs typeface="Arial" panose="020B0604020202020204" pitchFamily="34" charset="0"/>
              </a:rPr>
              <a:t>principles </a:t>
            </a:r>
            <a:r>
              <a:rPr lang="en-GB" sz="900" spc="5" dirty="0">
                <a:solidFill>
                  <a:srgbClr val="706F6F"/>
                </a:solidFill>
                <a:latin typeface="Arial" panose="020B0604020202020204" pitchFamily="34" charset="0"/>
                <a:cs typeface="Arial" panose="020B0604020202020204" pitchFamily="34" charset="0"/>
              </a:rPr>
              <a:t>of </a:t>
            </a:r>
            <a:r>
              <a:rPr lang="en-GB" sz="900" spc="35" dirty="0">
                <a:solidFill>
                  <a:srgbClr val="706F6F"/>
                </a:solidFill>
                <a:latin typeface="Arial" panose="020B0604020202020204" pitchFamily="34" charset="0"/>
                <a:cs typeface="Arial" panose="020B0604020202020204" pitchFamily="34" charset="0"/>
              </a:rPr>
              <a:t>serving </a:t>
            </a:r>
            <a:r>
              <a:rPr lang="en-GB" sz="900" spc="15" dirty="0">
                <a:solidFill>
                  <a:srgbClr val="706F6F"/>
                </a:solidFill>
                <a:latin typeface="Arial" panose="020B0604020202020204" pitchFamily="34" charset="0"/>
                <a:cs typeface="Arial" panose="020B0604020202020204" pitchFamily="34" charset="0"/>
              </a:rPr>
              <a:t>spirits </a:t>
            </a:r>
            <a:r>
              <a:rPr lang="en-GB" sz="900" spc="35" dirty="0">
                <a:solidFill>
                  <a:srgbClr val="706F6F"/>
                </a:solidFill>
                <a:latin typeface="Arial" panose="020B0604020202020204" pitchFamily="34" charset="0"/>
                <a:cs typeface="Arial" panose="020B0604020202020204" pitchFamily="34" charset="0"/>
              </a:rPr>
              <a:t>and </a:t>
            </a:r>
            <a:r>
              <a:rPr lang="en-GB" sz="900" spc="10" dirty="0">
                <a:solidFill>
                  <a:srgbClr val="706F6F"/>
                </a:solidFill>
                <a:latin typeface="Arial" panose="020B0604020202020204" pitchFamily="34" charset="0"/>
                <a:cs typeface="Arial" panose="020B0604020202020204" pitchFamily="34" charset="0"/>
              </a:rPr>
              <a:t>the </a:t>
            </a:r>
            <a:r>
              <a:rPr lang="en-GB" sz="900" spc="50" dirty="0">
                <a:solidFill>
                  <a:srgbClr val="706F6F"/>
                </a:solidFill>
                <a:latin typeface="Arial" panose="020B0604020202020204" pitchFamily="34" charset="0"/>
                <a:cs typeface="Arial" panose="020B0604020202020204" pitchFamily="34" charset="0"/>
              </a:rPr>
              <a:t>use </a:t>
            </a:r>
            <a:r>
              <a:rPr lang="en-GB" sz="900" spc="5" dirty="0">
                <a:solidFill>
                  <a:srgbClr val="706F6F"/>
                </a:solidFill>
                <a:latin typeface="Arial" panose="020B0604020202020204" pitchFamily="34" charset="0"/>
                <a:cs typeface="Arial" panose="020B0604020202020204" pitchFamily="34" charset="0"/>
              </a:rPr>
              <a:t>of </a:t>
            </a:r>
            <a:r>
              <a:rPr lang="en-GB" sz="900" spc="15" dirty="0">
                <a:solidFill>
                  <a:srgbClr val="706F6F"/>
                </a:solidFill>
                <a:latin typeface="Arial" panose="020B0604020202020204" pitchFamily="34" charset="0"/>
                <a:cs typeface="Arial" panose="020B0604020202020204" pitchFamily="34" charset="0"/>
              </a:rPr>
              <a:t>spirits </a:t>
            </a:r>
            <a:r>
              <a:rPr lang="en-GB" sz="900" spc="0" dirty="0">
                <a:solidFill>
                  <a:srgbClr val="706F6F"/>
                </a:solidFill>
                <a:latin typeface="Arial" panose="020B0604020202020204" pitchFamily="34" charset="0"/>
                <a:cs typeface="Arial" panose="020B0604020202020204" pitchFamily="34" charset="0"/>
              </a:rPr>
              <a:t>in </a:t>
            </a:r>
            <a:r>
              <a:rPr lang="en-GB" sz="900" spc="30" dirty="0">
                <a:solidFill>
                  <a:srgbClr val="706F6F"/>
                </a:solidFill>
                <a:latin typeface="Arial" panose="020B0604020202020204" pitchFamily="34" charset="0"/>
                <a:cs typeface="Arial" panose="020B0604020202020204" pitchFamily="34" charset="0"/>
              </a:rPr>
              <a:t>cocktails </a:t>
            </a:r>
            <a:r>
              <a:rPr lang="en-GB" sz="900" spc="25" dirty="0">
                <a:solidFill>
                  <a:srgbClr val="706F6F"/>
                </a:solidFill>
                <a:latin typeface="Arial" panose="020B0604020202020204" pitchFamily="34" charset="0"/>
                <a:cs typeface="Arial" panose="020B0604020202020204" pitchFamily="34" charset="0"/>
              </a:rPr>
              <a:t>is </a:t>
            </a:r>
            <a:r>
              <a:rPr lang="en-GB" sz="900" spc="30" dirty="0">
                <a:solidFill>
                  <a:srgbClr val="706F6F"/>
                </a:solidFill>
                <a:latin typeface="Arial" panose="020B0604020202020204" pitchFamily="34" charset="0"/>
                <a:cs typeface="Arial" panose="020B0604020202020204" pitchFamily="34" charset="0"/>
              </a:rPr>
              <a:t>also </a:t>
            </a:r>
            <a:r>
              <a:rPr lang="en-GB" sz="900" spc="25" dirty="0">
                <a:solidFill>
                  <a:srgbClr val="706F6F"/>
                </a:solidFill>
                <a:latin typeface="Arial" panose="020B0604020202020204" pitchFamily="34" charset="0"/>
                <a:cs typeface="Arial" panose="020B0604020202020204" pitchFamily="34" charset="0"/>
              </a:rPr>
              <a:t>included </a:t>
            </a:r>
            <a:r>
              <a:rPr lang="en-GB" sz="900" spc="0" dirty="0">
                <a:solidFill>
                  <a:srgbClr val="706F6F"/>
                </a:solidFill>
                <a:latin typeface="Arial" panose="020B0604020202020204" pitchFamily="34" charset="0"/>
                <a:cs typeface="Arial" panose="020B0604020202020204" pitchFamily="34" charset="0"/>
              </a:rPr>
              <a:t>in </a:t>
            </a:r>
            <a:r>
              <a:rPr lang="en-GB" sz="900" spc="10" dirty="0">
                <a:solidFill>
                  <a:srgbClr val="706F6F"/>
                </a:solidFill>
                <a:latin typeface="Arial" panose="020B0604020202020204" pitchFamily="34" charset="0"/>
                <a:cs typeface="Arial" panose="020B0604020202020204" pitchFamily="34" charset="0"/>
              </a:rPr>
              <a:t>this</a:t>
            </a:r>
            <a:r>
              <a:rPr lang="en-GB" sz="900" spc="35" dirty="0">
                <a:solidFill>
                  <a:srgbClr val="706F6F"/>
                </a:solidFill>
                <a:latin typeface="Arial" panose="020B0604020202020204" pitchFamily="34" charset="0"/>
                <a:cs typeface="Arial" panose="020B0604020202020204" pitchFamily="34" charset="0"/>
              </a:rPr>
              <a:t> </a:t>
            </a:r>
            <a:r>
              <a:rPr lang="en-GB" sz="900" spc="25" dirty="0">
                <a:solidFill>
                  <a:srgbClr val="706F6F"/>
                </a:solidFill>
                <a:latin typeface="Arial" panose="020B0604020202020204" pitchFamily="34" charset="0"/>
                <a:cs typeface="Arial" panose="020B0604020202020204" pitchFamily="34" charset="0"/>
              </a:rPr>
              <a:t>course.</a:t>
            </a:r>
            <a:endParaRPr lang="en-GB" sz="900" dirty="0">
              <a:latin typeface="Arial" panose="020B0604020202020204" pitchFamily="34" charset="0"/>
              <a:cs typeface="Arial" panose="020B0604020202020204" pitchFamily="34" charset="0"/>
            </a:endParaRPr>
          </a:p>
        </p:txBody>
      </p:sp>
      <p:sp>
        <p:nvSpPr>
          <p:cNvPr id="36" name="object 23">
            <a:extLst>
              <a:ext uri="{FF2B5EF4-FFF2-40B4-BE49-F238E27FC236}">
                <a16:creationId xmlns:a16="http://schemas.microsoft.com/office/drawing/2014/main" id="{C6858952-0AD0-4EDE-95DC-F305A7995E4B}"/>
              </a:ext>
            </a:extLst>
          </p:cNvPr>
          <p:cNvSpPr/>
          <p:nvPr/>
        </p:nvSpPr>
        <p:spPr>
          <a:xfrm>
            <a:off x="4296670" y="1307572"/>
            <a:ext cx="2113584" cy="914425"/>
          </a:xfrm>
          <a:prstGeom prst="rect">
            <a:avLst/>
          </a:prstGeom>
          <a:blipFill>
            <a:blip r:embed="rId2"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24">
            <a:extLst>
              <a:ext uri="{FF2B5EF4-FFF2-40B4-BE49-F238E27FC236}">
                <a16:creationId xmlns:a16="http://schemas.microsoft.com/office/drawing/2014/main" id="{DD1872B3-4E44-4A27-8A7B-F28968D06EFC}"/>
              </a:ext>
            </a:extLst>
          </p:cNvPr>
          <p:cNvSpPr/>
          <p:nvPr/>
        </p:nvSpPr>
        <p:spPr>
          <a:xfrm>
            <a:off x="6562667" y="1307584"/>
            <a:ext cx="2113597" cy="914425"/>
          </a:xfrm>
          <a:prstGeom prst="rect">
            <a:avLst/>
          </a:prstGeom>
          <a:blipFill>
            <a:blip r:embed="rId3"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8" name="object 26">
            <a:extLst>
              <a:ext uri="{FF2B5EF4-FFF2-40B4-BE49-F238E27FC236}">
                <a16:creationId xmlns:a16="http://schemas.microsoft.com/office/drawing/2014/main" id="{DFF3E7DB-797D-40A4-B540-3F061F270AAA}"/>
              </a:ext>
            </a:extLst>
          </p:cNvPr>
          <p:cNvSpPr/>
          <p:nvPr/>
        </p:nvSpPr>
        <p:spPr>
          <a:xfrm>
            <a:off x="4296670" y="4012697"/>
            <a:ext cx="2113915" cy="0"/>
          </a:xfrm>
          <a:custGeom>
            <a:avLst/>
            <a:gdLst/>
            <a:ahLst/>
            <a:cxnLst/>
            <a:rect l="l" t="t" r="r" b="b"/>
            <a:pathLst>
              <a:path w="2113915">
                <a:moveTo>
                  <a:pt x="0" y="0"/>
                </a:moveTo>
                <a:lnTo>
                  <a:pt x="2113597" y="0"/>
                </a:lnTo>
              </a:path>
            </a:pathLst>
          </a:custGeom>
          <a:ln w="76200">
            <a:solidFill>
              <a:srgbClr val="0067B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object 29">
            <a:extLst>
              <a:ext uri="{FF2B5EF4-FFF2-40B4-BE49-F238E27FC236}">
                <a16:creationId xmlns:a16="http://schemas.microsoft.com/office/drawing/2014/main" id="{B1943555-D4EC-429D-9CC3-7524B291636E}"/>
              </a:ext>
            </a:extLst>
          </p:cNvPr>
          <p:cNvSpPr/>
          <p:nvPr/>
        </p:nvSpPr>
        <p:spPr>
          <a:xfrm>
            <a:off x="6562667" y="4012697"/>
            <a:ext cx="2113915" cy="0"/>
          </a:xfrm>
          <a:custGeom>
            <a:avLst/>
            <a:gdLst/>
            <a:ahLst/>
            <a:cxnLst/>
            <a:rect l="l" t="t" r="r" b="b"/>
            <a:pathLst>
              <a:path w="2113915">
                <a:moveTo>
                  <a:pt x="0" y="0"/>
                </a:moveTo>
                <a:lnTo>
                  <a:pt x="2113597" y="0"/>
                </a:lnTo>
              </a:path>
            </a:pathLst>
          </a:custGeom>
          <a:ln w="76200">
            <a:solidFill>
              <a:srgbClr val="58799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0" name="object 30">
            <a:extLst>
              <a:ext uri="{FF2B5EF4-FFF2-40B4-BE49-F238E27FC236}">
                <a16:creationId xmlns:a16="http://schemas.microsoft.com/office/drawing/2014/main" id="{A2F7ADFB-19A6-4F83-9A4E-97BAED9655CF}"/>
              </a:ext>
            </a:extLst>
          </p:cNvPr>
          <p:cNvSpPr/>
          <p:nvPr/>
        </p:nvSpPr>
        <p:spPr>
          <a:xfrm>
            <a:off x="4296670" y="4665281"/>
            <a:ext cx="980605" cy="1066812"/>
          </a:xfrm>
          <a:prstGeom prst="rect">
            <a:avLst/>
          </a:prstGeom>
          <a:blipFill>
            <a:blip r:embed="rId4" cstate="print"/>
            <a:stretch>
              <a:fillRect/>
            </a:stretch>
          </a:blipFill>
        </p:spPr>
        <p:txBody>
          <a:bodyPr wrap="square" lIns="0" tIns="0" rIns="0" bIns="0" rtlCol="0"/>
          <a:lstStyle/>
          <a:p>
            <a:endParaRPr/>
          </a:p>
        </p:txBody>
      </p:sp>
      <p:sp>
        <p:nvSpPr>
          <p:cNvPr id="41" name="object 31">
            <a:extLst>
              <a:ext uri="{FF2B5EF4-FFF2-40B4-BE49-F238E27FC236}">
                <a16:creationId xmlns:a16="http://schemas.microsoft.com/office/drawing/2014/main" id="{EE5E577C-BFE0-4A95-B943-D60D8D2DF5F1}"/>
              </a:ext>
            </a:extLst>
          </p:cNvPr>
          <p:cNvSpPr/>
          <p:nvPr/>
        </p:nvSpPr>
        <p:spPr>
          <a:xfrm>
            <a:off x="4340989" y="4365104"/>
            <a:ext cx="4310380" cy="0"/>
          </a:xfrm>
          <a:custGeom>
            <a:avLst/>
            <a:gdLst/>
            <a:ahLst/>
            <a:cxnLst/>
            <a:rect l="l" t="t" r="r" b="b"/>
            <a:pathLst>
              <a:path w="4310380">
                <a:moveTo>
                  <a:pt x="0" y="0"/>
                </a:moveTo>
                <a:lnTo>
                  <a:pt x="4309935" y="0"/>
                </a:lnTo>
              </a:path>
            </a:pathLst>
          </a:custGeom>
          <a:ln w="12700">
            <a:solidFill>
              <a:srgbClr val="A09690"/>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2" name="object 32">
            <a:extLst>
              <a:ext uri="{FF2B5EF4-FFF2-40B4-BE49-F238E27FC236}">
                <a16:creationId xmlns:a16="http://schemas.microsoft.com/office/drawing/2014/main" id="{207A74F1-14A7-46A4-AC2F-363746090067}"/>
              </a:ext>
            </a:extLst>
          </p:cNvPr>
          <p:cNvSpPr/>
          <p:nvPr/>
        </p:nvSpPr>
        <p:spPr>
          <a:xfrm>
            <a:off x="4303016" y="4365104"/>
            <a:ext cx="0" cy="0"/>
          </a:xfrm>
          <a:custGeom>
            <a:avLst/>
            <a:gdLst/>
            <a:ahLst/>
            <a:cxnLst/>
            <a:rect l="l" t="t" r="r" b="b"/>
            <a:pathLst>
              <a:path>
                <a:moveTo>
                  <a:pt x="0" y="0"/>
                </a:moveTo>
                <a:lnTo>
                  <a:pt x="0" y="0"/>
                </a:lnTo>
              </a:path>
            </a:pathLst>
          </a:custGeom>
          <a:ln w="12700">
            <a:solidFill>
              <a:srgbClr val="A0969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3" name="object 33">
            <a:extLst>
              <a:ext uri="{FF2B5EF4-FFF2-40B4-BE49-F238E27FC236}">
                <a16:creationId xmlns:a16="http://schemas.microsoft.com/office/drawing/2014/main" id="{94DAB932-2823-4212-910A-84B81DF4AD24}"/>
              </a:ext>
            </a:extLst>
          </p:cNvPr>
          <p:cNvSpPr/>
          <p:nvPr/>
        </p:nvSpPr>
        <p:spPr>
          <a:xfrm>
            <a:off x="8669911" y="4365104"/>
            <a:ext cx="0" cy="0"/>
          </a:xfrm>
          <a:custGeom>
            <a:avLst/>
            <a:gdLst/>
            <a:ahLst/>
            <a:cxnLst/>
            <a:rect l="l" t="t" r="r" b="b"/>
            <a:pathLst>
              <a:path>
                <a:moveTo>
                  <a:pt x="0" y="0"/>
                </a:moveTo>
                <a:lnTo>
                  <a:pt x="0" y="0"/>
                </a:lnTo>
              </a:path>
            </a:pathLst>
          </a:custGeom>
          <a:ln w="12700">
            <a:solidFill>
              <a:srgbClr val="A0969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4" name="object 34">
            <a:extLst>
              <a:ext uri="{FF2B5EF4-FFF2-40B4-BE49-F238E27FC236}">
                <a16:creationId xmlns:a16="http://schemas.microsoft.com/office/drawing/2014/main" id="{A3C9122A-2865-4499-8C11-EA7F344899F4}"/>
              </a:ext>
            </a:extLst>
          </p:cNvPr>
          <p:cNvSpPr txBox="1"/>
          <p:nvPr/>
        </p:nvSpPr>
        <p:spPr>
          <a:xfrm>
            <a:off x="5392638" y="4634021"/>
            <a:ext cx="3229610" cy="1149354"/>
          </a:xfrm>
          <a:prstGeom prst="rect">
            <a:avLst/>
          </a:prstGeom>
        </p:spPr>
        <p:txBody>
          <a:bodyPr vert="horz" wrap="square" lIns="0" tIns="12700" rIns="0" bIns="0" rtlCol="0">
            <a:spAutoFit/>
          </a:bodyPr>
          <a:lstStyle/>
          <a:p>
            <a:pPr marL="12700" marR="5080">
              <a:lnSpc>
                <a:spcPct val="107200"/>
              </a:lnSpc>
              <a:spcBef>
                <a:spcPts val="100"/>
              </a:spcBef>
            </a:pPr>
            <a:r>
              <a:rPr sz="1400" b="1" i="1" spc="-155" dirty="0">
                <a:solidFill>
                  <a:srgbClr val="00538A"/>
                </a:solidFill>
                <a:latin typeface="Georgia" panose="02040502050405020303" pitchFamily="18" charset="0"/>
                <a:cs typeface="Palatino Linotype"/>
              </a:rPr>
              <a:t>“WSET </a:t>
            </a:r>
            <a:r>
              <a:rPr sz="1400" b="1" i="1" spc="-20" dirty="0">
                <a:solidFill>
                  <a:srgbClr val="00538A"/>
                </a:solidFill>
                <a:latin typeface="Georgia" panose="02040502050405020303" pitchFamily="18" charset="0"/>
                <a:cs typeface="Palatino Linotype"/>
              </a:rPr>
              <a:t>education </a:t>
            </a:r>
            <a:r>
              <a:rPr sz="1400" b="1" i="1" spc="-10" dirty="0">
                <a:solidFill>
                  <a:srgbClr val="00538A"/>
                </a:solidFill>
                <a:latin typeface="Georgia" panose="02040502050405020303" pitchFamily="18" charset="0"/>
                <a:cs typeface="Palatino Linotype"/>
              </a:rPr>
              <a:t>has </a:t>
            </a:r>
            <a:r>
              <a:rPr sz="1400" b="1" i="1" spc="25" dirty="0">
                <a:solidFill>
                  <a:srgbClr val="00538A"/>
                </a:solidFill>
                <a:latin typeface="Georgia" panose="02040502050405020303" pitchFamily="18" charset="0"/>
                <a:cs typeface="Palatino Linotype"/>
              </a:rPr>
              <a:t>been </a:t>
            </a:r>
            <a:r>
              <a:rPr sz="1400" b="1" i="1" spc="-20" dirty="0">
                <a:solidFill>
                  <a:srgbClr val="00538A"/>
                </a:solidFill>
                <a:latin typeface="Georgia" panose="02040502050405020303" pitchFamily="18" charset="0"/>
                <a:cs typeface="Palatino Linotype"/>
              </a:rPr>
              <a:t>extremely  </a:t>
            </a:r>
            <a:r>
              <a:rPr sz="1400" b="1" i="1" spc="-40" dirty="0">
                <a:solidFill>
                  <a:srgbClr val="00538A"/>
                </a:solidFill>
                <a:latin typeface="Georgia" panose="02040502050405020303" pitchFamily="18" charset="0"/>
                <a:cs typeface="Palatino Linotype"/>
              </a:rPr>
              <a:t>valuable</a:t>
            </a:r>
            <a:r>
              <a:rPr sz="1400" b="1" i="1" spc="-135" dirty="0">
                <a:solidFill>
                  <a:srgbClr val="00538A"/>
                </a:solidFill>
                <a:latin typeface="Georgia" panose="02040502050405020303" pitchFamily="18" charset="0"/>
                <a:cs typeface="Palatino Linotype"/>
              </a:rPr>
              <a:t> </a:t>
            </a:r>
            <a:r>
              <a:rPr sz="1400" b="1" i="1" spc="-40" dirty="0">
                <a:solidFill>
                  <a:srgbClr val="00538A"/>
                </a:solidFill>
                <a:latin typeface="Georgia" panose="02040502050405020303" pitchFamily="18" charset="0"/>
                <a:cs typeface="Palatino Linotype"/>
              </a:rPr>
              <a:t>for</a:t>
            </a:r>
            <a:r>
              <a:rPr sz="1400" b="1" i="1" spc="-135" dirty="0">
                <a:solidFill>
                  <a:srgbClr val="00538A"/>
                </a:solidFill>
                <a:latin typeface="Georgia" panose="02040502050405020303" pitchFamily="18" charset="0"/>
                <a:cs typeface="Palatino Linotype"/>
              </a:rPr>
              <a:t> </a:t>
            </a:r>
            <a:r>
              <a:rPr sz="1400" b="1" i="1" spc="-40" dirty="0">
                <a:solidFill>
                  <a:srgbClr val="00538A"/>
                </a:solidFill>
                <a:latin typeface="Georgia" panose="02040502050405020303" pitchFamily="18" charset="0"/>
                <a:cs typeface="Palatino Linotype"/>
              </a:rPr>
              <a:t>my</a:t>
            </a:r>
            <a:r>
              <a:rPr sz="1400" b="1" i="1" spc="-135" dirty="0">
                <a:solidFill>
                  <a:srgbClr val="00538A"/>
                </a:solidFill>
                <a:latin typeface="Georgia" panose="02040502050405020303" pitchFamily="18" charset="0"/>
                <a:cs typeface="Palatino Linotype"/>
              </a:rPr>
              <a:t> </a:t>
            </a:r>
            <a:r>
              <a:rPr sz="1400" b="1" i="1" dirty="0">
                <a:solidFill>
                  <a:srgbClr val="00538A"/>
                </a:solidFill>
                <a:latin typeface="Georgia" panose="02040502050405020303" pitchFamily="18" charset="0"/>
                <a:cs typeface="Palatino Linotype"/>
              </a:rPr>
              <a:t>career</a:t>
            </a:r>
            <a:r>
              <a:rPr sz="1400" b="1" i="1" spc="-135" dirty="0">
                <a:solidFill>
                  <a:srgbClr val="00538A"/>
                </a:solidFill>
                <a:latin typeface="Georgia" panose="02040502050405020303" pitchFamily="18" charset="0"/>
                <a:cs typeface="Palatino Linotype"/>
              </a:rPr>
              <a:t> </a:t>
            </a:r>
            <a:r>
              <a:rPr sz="1400" b="1" i="1" spc="5" dirty="0">
                <a:solidFill>
                  <a:srgbClr val="00538A"/>
                </a:solidFill>
                <a:latin typeface="Georgia" panose="02040502050405020303" pitchFamily="18" charset="0"/>
                <a:cs typeface="Palatino Linotype"/>
              </a:rPr>
              <a:t>and</a:t>
            </a:r>
            <a:r>
              <a:rPr sz="1400" b="1" i="1" spc="-135" dirty="0">
                <a:solidFill>
                  <a:srgbClr val="00538A"/>
                </a:solidFill>
                <a:latin typeface="Georgia" panose="02040502050405020303" pitchFamily="18" charset="0"/>
                <a:cs typeface="Palatino Linotype"/>
              </a:rPr>
              <a:t> </a:t>
            </a:r>
            <a:r>
              <a:rPr sz="1400" b="1" i="1" spc="-40" dirty="0">
                <a:solidFill>
                  <a:srgbClr val="00538A"/>
                </a:solidFill>
                <a:latin typeface="Georgia" panose="02040502050405020303" pitchFamily="18" charset="0"/>
                <a:cs typeface="Palatino Linotype"/>
              </a:rPr>
              <a:t>is</a:t>
            </a:r>
            <a:r>
              <a:rPr sz="1400" b="1" i="1" spc="-135" dirty="0">
                <a:solidFill>
                  <a:srgbClr val="00538A"/>
                </a:solidFill>
                <a:latin typeface="Georgia" panose="02040502050405020303" pitchFamily="18" charset="0"/>
                <a:cs typeface="Palatino Linotype"/>
              </a:rPr>
              <a:t> </a:t>
            </a:r>
            <a:r>
              <a:rPr sz="1400" b="1" i="1" spc="15" dirty="0">
                <a:solidFill>
                  <a:srgbClr val="00538A"/>
                </a:solidFill>
                <a:latin typeface="Georgia" panose="02040502050405020303" pitchFamily="18" charset="0"/>
                <a:cs typeface="Palatino Linotype"/>
              </a:rPr>
              <a:t>an</a:t>
            </a:r>
            <a:r>
              <a:rPr sz="1400" b="1" i="1" spc="-135" dirty="0">
                <a:solidFill>
                  <a:srgbClr val="00538A"/>
                </a:solidFill>
                <a:latin typeface="Georgia" panose="02040502050405020303" pitchFamily="18" charset="0"/>
                <a:cs typeface="Palatino Linotype"/>
              </a:rPr>
              <a:t> </a:t>
            </a:r>
            <a:r>
              <a:rPr sz="1400" b="1" i="1" spc="-25" dirty="0">
                <a:solidFill>
                  <a:srgbClr val="00538A"/>
                </a:solidFill>
                <a:latin typeface="Georgia" panose="02040502050405020303" pitchFamily="18" charset="0"/>
                <a:cs typeface="Palatino Linotype"/>
              </a:rPr>
              <a:t>important  </a:t>
            </a:r>
            <a:r>
              <a:rPr sz="1400" b="1" i="1" spc="-35" dirty="0">
                <a:solidFill>
                  <a:srgbClr val="00538A"/>
                </a:solidFill>
                <a:latin typeface="Georgia" panose="02040502050405020303" pitchFamily="18" charset="0"/>
                <a:cs typeface="Palatino Linotype"/>
              </a:rPr>
              <a:t>qualification</a:t>
            </a:r>
            <a:r>
              <a:rPr sz="1400" b="1" i="1" spc="-140" dirty="0">
                <a:solidFill>
                  <a:srgbClr val="00538A"/>
                </a:solidFill>
                <a:latin typeface="Georgia" panose="02040502050405020303" pitchFamily="18" charset="0"/>
                <a:cs typeface="Palatino Linotype"/>
              </a:rPr>
              <a:t> </a:t>
            </a:r>
            <a:r>
              <a:rPr sz="1400" b="1" i="1" spc="-40" dirty="0">
                <a:solidFill>
                  <a:srgbClr val="00538A"/>
                </a:solidFill>
                <a:latin typeface="Georgia" panose="02040502050405020303" pitchFamily="18" charset="0"/>
                <a:cs typeface="Palatino Linotype"/>
              </a:rPr>
              <a:t>for</a:t>
            </a:r>
            <a:r>
              <a:rPr sz="1400" b="1" i="1" spc="-140" dirty="0">
                <a:solidFill>
                  <a:srgbClr val="00538A"/>
                </a:solidFill>
                <a:latin typeface="Georgia" panose="02040502050405020303" pitchFamily="18" charset="0"/>
                <a:cs typeface="Palatino Linotype"/>
              </a:rPr>
              <a:t> </a:t>
            </a:r>
            <a:r>
              <a:rPr sz="1400" b="1" i="1" spc="-20" dirty="0">
                <a:solidFill>
                  <a:srgbClr val="00538A"/>
                </a:solidFill>
                <a:latin typeface="Georgia" panose="02040502050405020303" pitchFamily="18" charset="0"/>
                <a:cs typeface="Palatino Linotype"/>
              </a:rPr>
              <a:t>anyone</a:t>
            </a:r>
            <a:r>
              <a:rPr sz="1400" b="1" i="1" spc="-140" dirty="0">
                <a:solidFill>
                  <a:srgbClr val="00538A"/>
                </a:solidFill>
                <a:latin typeface="Georgia" panose="02040502050405020303" pitchFamily="18" charset="0"/>
                <a:cs typeface="Palatino Linotype"/>
              </a:rPr>
              <a:t> </a:t>
            </a:r>
            <a:r>
              <a:rPr sz="1400" b="1" i="1" spc="-50" dirty="0">
                <a:solidFill>
                  <a:srgbClr val="00538A"/>
                </a:solidFill>
                <a:latin typeface="Georgia" panose="02040502050405020303" pitchFamily="18" charset="0"/>
                <a:cs typeface="Palatino Linotype"/>
              </a:rPr>
              <a:t>who</a:t>
            </a:r>
            <a:r>
              <a:rPr sz="1400" b="1" i="1" spc="-140" dirty="0">
                <a:solidFill>
                  <a:srgbClr val="00538A"/>
                </a:solidFill>
                <a:latin typeface="Georgia" panose="02040502050405020303" pitchFamily="18" charset="0"/>
                <a:cs typeface="Palatino Linotype"/>
              </a:rPr>
              <a:t> </a:t>
            </a:r>
            <a:r>
              <a:rPr sz="1400" b="1" i="1" spc="-35" dirty="0">
                <a:solidFill>
                  <a:srgbClr val="00538A"/>
                </a:solidFill>
                <a:latin typeface="Georgia" panose="02040502050405020303" pitchFamily="18" charset="0"/>
                <a:cs typeface="Palatino Linotype"/>
              </a:rPr>
              <a:t>wishes</a:t>
            </a:r>
            <a:r>
              <a:rPr sz="1400" b="1" i="1" spc="-140" dirty="0">
                <a:solidFill>
                  <a:srgbClr val="00538A"/>
                </a:solidFill>
                <a:latin typeface="Georgia" panose="02040502050405020303" pitchFamily="18" charset="0"/>
                <a:cs typeface="Palatino Linotype"/>
              </a:rPr>
              <a:t> </a:t>
            </a:r>
            <a:r>
              <a:rPr sz="1400" b="1" i="1" spc="-45" dirty="0">
                <a:solidFill>
                  <a:srgbClr val="00538A"/>
                </a:solidFill>
                <a:latin typeface="Georgia" panose="02040502050405020303" pitchFamily="18" charset="0"/>
                <a:cs typeface="Palatino Linotype"/>
              </a:rPr>
              <a:t>to</a:t>
            </a:r>
            <a:r>
              <a:rPr sz="1400" b="1" i="1" spc="-140" dirty="0">
                <a:solidFill>
                  <a:srgbClr val="00538A"/>
                </a:solidFill>
                <a:latin typeface="Georgia" panose="02040502050405020303" pitchFamily="18" charset="0"/>
                <a:cs typeface="Palatino Linotype"/>
              </a:rPr>
              <a:t> </a:t>
            </a:r>
            <a:r>
              <a:rPr sz="1400" b="1" i="1" spc="-10" dirty="0">
                <a:solidFill>
                  <a:srgbClr val="00538A"/>
                </a:solidFill>
                <a:latin typeface="Georgia" panose="02040502050405020303" pitchFamily="18" charset="0"/>
                <a:cs typeface="Palatino Linotype"/>
              </a:rPr>
              <a:t>get  </a:t>
            </a:r>
            <a:r>
              <a:rPr sz="1400" b="1" i="1" spc="-40" dirty="0">
                <a:solidFill>
                  <a:srgbClr val="00538A"/>
                </a:solidFill>
                <a:latin typeface="Georgia" panose="02040502050405020303" pitchFamily="18" charset="0"/>
                <a:cs typeface="Palatino Linotype"/>
              </a:rPr>
              <a:t>into</a:t>
            </a:r>
            <a:r>
              <a:rPr sz="1400" b="1" i="1" spc="-130" dirty="0">
                <a:solidFill>
                  <a:srgbClr val="00538A"/>
                </a:solidFill>
                <a:latin typeface="Georgia" panose="02040502050405020303" pitchFamily="18" charset="0"/>
                <a:cs typeface="Palatino Linotype"/>
              </a:rPr>
              <a:t> </a:t>
            </a:r>
            <a:r>
              <a:rPr sz="1400" b="1" i="1" spc="-15" dirty="0">
                <a:solidFill>
                  <a:srgbClr val="00538A"/>
                </a:solidFill>
                <a:latin typeface="Georgia" panose="02040502050405020303" pitchFamily="18" charset="0"/>
                <a:cs typeface="Palatino Linotype"/>
              </a:rPr>
              <a:t>the</a:t>
            </a:r>
            <a:r>
              <a:rPr sz="1400" b="1" i="1" spc="-130" dirty="0">
                <a:solidFill>
                  <a:srgbClr val="00538A"/>
                </a:solidFill>
                <a:latin typeface="Georgia" panose="02040502050405020303" pitchFamily="18" charset="0"/>
                <a:cs typeface="Palatino Linotype"/>
              </a:rPr>
              <a:t> </a:t>
            </a:r>
            <a:r>
              <a:rPr sz="1400" b="1" i="1" spc="-25" dirty="0">
                <a:solidFill>
                  <a:srgbClr val="00538A"/>
                </a:solidFill>
                <a:latin typeface="Georgia" panose="02040502050405020303" pitchFamily="18" charset="0"/>
                <a:cs typeface="Palatino Linotype"/>
              </a:rPr>
              <a:t>wine</a:t>
            </a:r>
            <a:r>
              <a:rPr sz="1400" b="1" i="1" spc="-130" dirty="0">
                <a:solidFill>
                  <a:srgbClr val="00538A"/>
                </a:solidFill>
                <a:latin typeface="Georgia" panose="02040502050405020303" pitchFamily="18" charset="0"/>
                <a:cs typeface="Palatino Linotype"/>
              </a:rPr>
              <a:t> </a:t>
            </a:r>
            <a:r>
              <a:rPr sz="1400" b="1" i="1" spc="-20" dirty="0">
                <a:solidFill>
                  <a:srgbClr val="00538A"/>
                </a:solidFill>
                <a:latin typeface="Georgia" panose="02040502050405020303" pitchFamily="18" charset="0"/>
                <a:cs typeface="Palatino Linotype"/>
              </a:rPr>
              <a:t>or</a:t>
            </a:r>
            <a:r>
              <a:rPr sz="1400" b="1" i="1" spc="-130" dirty="0">
                <a:solidFill>
                  <a:srgbClr val="00538A"/>
                </a:solidFill>
                <a:latin typeface="Georgia" panose="02040502050405020303" pitchFamily="18" charset="0"/>
                <a:cs typeface="Palatino Linotype"/>
              </a:rPr>
              <a:t> </a:t>
            </a:r>
            <a:r>
              <a:rPr sz="1400" b="1" i="1" spc="-55" dirty="0">
                <a:solidFill>
                  <a:srgbClr val="00538A"/>
                </a:solidFill>
                <a:latin typeface="Georgia" panose="02040502050405020303" pitchFamily="18" charset="0"/>
                <a:cs typeface="Palatino Linotype"/>
              </a:rPr>
              <a:t>hospitality</a:t>
            </a:r>
            <a:r>
              <a:rPr sz="1400" b="1" i="1" spc="-130" dirty="0">
                <a:solidFill>
                  <a:srgbClr val="00538A"/>
                </a:solidFill>
                <a:latin typeface="Georgia" panose="02040502050405020303" pitchFamily="18" charset="0"/>
                <a:cs typeface="Palatino Linotype"/>
              </a:rPr>
              <a:t> </a:t>
            </a:r>
            <a:r>
              <a:rPr sz="1400" b="1" i="1" spc="-35" dirty="0">
                <a:solidFill>
                  <a:srgbClr val="00538A"/>
                </a:solidFill>
                <a:latin typeface="Georgia" panose="02040502050405020303" pitchFamily="18" charset="0"/>
                <a:cs typeface="Palatino Linotype"/>
              </a:rPr>
              <a:t>industries.”</a:t>
            </a:r>
            <a:endParaRPr sz="1400" dirty="0">
              <a:latin typeface="Georgia" panose="02040502050405020303" pitchFamily="18" charset="0"/>
              <a:cs typeface="Palatino Linotype"/>
            </a:endParaRPr>
          </a:p>
        </p:txBody>
      </p:sp>
      <p:sp>
        <p:nvSpPr>
          <p:cNvPr id="4" name="Rectangle 3">
            <a:extLst>
              <a:ext uri="{FF2B5EF4-FFF2-40B4-BE49-F238E27FC236}">
                <a16:creationId xmlns:a16="http://schemas.microsoft.com/office/drawing/2014/main" id="{A3BA9DD7-B780-45FF-A4F6-48670F6605A9}"/>
              </a:ext>
            </a:extLst>
          </p:cNvPr>
          <p:cNvSpPr/>
          <p:nvPr/>
        </p:nvSpPr>
        <p:spPr>
          <a:xfrm>
            <a:off x="4210179" y="5835308"/>
            <a:ext cx="4572000" cy="433965"/>
          </a:xfrm>
          <a:prstGeom prst="rect">
            <a:avLst/>
          </a:prstGeom>
        </p:spPr>
        <p:txBody>
          <a:bodyPr>
            <a:spAutoFit/>
          </a:bodyPr>
          <a:lstStyle/>
          <a:p>
            <a:pPr marL="12700" marR="766445">
              <a:lnSpc>
                <a:spcPct val="111100"/>
              </a:lnSpc>
              <a:spcBef>
                <a:spcPts val="495"/>
              </a:spcBef>
            </a:pPr>
            <a:r>
              <a:rPr lang="en-GB" sz="1000" spc="55" dirty="0">
                <a:solidFill>
                  <a:srgbClr val="706F6F"/>
                </a:solidFill>
                <a:latin typeface="Arial" panose="020B0604020202020204" pitchFamily="34" charset="0"/>
                <a:cs typeface="Arial" panose="020B0604020202020204" pitchFamily="34" charset="0"/>
              </a:rPr>
              <a:t>Yang </a:t>
            </a:r>
            <a:r>
              <a:rPr lang="en-GB" sz="1000" spc="50" dirty="0">
                <a:solidFill>
                  <a:srgbClr val="706F6F"/>
                </a:solidFill>
                <a:latin typeface="Arial" panose="020B0604020202020204" pitchFamily="34" charset="0"/>
                <a:cs typeface="Arial" panose="020B0604020202020204" pitchFamily="34" charset="0"/>
              </a:rPr>
              <a:t>Lu </a:t>
            </a:r>
            <a:r>
              <a:rPr lang="en-GB" sz="1000" spc="30" dirty="0" err="1">
                <a:solidFill>
                  <a:srgbClr val="706F6F"/>
                </a:solidFill>
                <a:latin typeface="Arial" panose="020B0604020202020204" pitchFamily="34" charset="0"/>
                <a:cs typeface="Arial" panose="020B0604020202020204" pitchFamily="34" charset="0"/>
              </a:rPr>
              <a:t>DipWSET</a:t>
            </a:r>
            <a:r>
              <a:rPr lang="en-GB" sz="1000" spc="30" dirty="0">
                <a:solidFill>
                  <a:srgbClr val="706F6F"/>
                </a:solidFill>
                <a:latin typeface="Arial" panose="020B0604020202020204" pitchFamily="34" charset="0"/>
                <a:cs typeface="Arial" panose="020B0604020202020204" pitchFamily="34" charset="0"/>
              </a:rPr>
              <a:t>, Corporate </a:t>
            </a:r>
            <a:r>
              <a:rPr lang="en-GB" sz="1000" spc="15" dirty="0">
                <a:solidFill>
                  <a:srgbClr val="706F6F"/>
                </a:solidFill>
                <a:latin typeface="Arial" panose="020B0604020202020204" pitchFamily="34" charset="0"/>
                <a:cs typeface="Arial" panose="020B0604020202020204" pitchFamily="34" charset="0"/>
              </a:rPr>
              <a:t>Wine </a:t>
            </a:r>
            <a:r>
              <a:rPr lang="en-GB" sz="1000" spc="10" dirty="0">
                <a:solidFill>
                  <a:srgbClr val="706F6F"/>
                </a:solidFill>
                <a:latin typeface="Arial" panose="020B0604020202020204" pitchFamily="34" charset="0"/>
                <a:cs typeface="Arial" panose="020B0604020202020204" pitchFamily="34" charset="0"/>
              </a:rPr>
              <a:t>Director,  </a:t>
            </a:r>
            <a:r>
              <a:rPr lang="en-GB" sz="1000" spc="40" dirty="0">
                <a:solidFill>
                  <a:srgbClr val="706F6F"/>
                </a:solidFill>
                <a:latin typeface="Arial" panose="020B0604020202020204" pitchFamily="34" charset="0"/>
                <a:cs typeface="Arial" panose="020B0604020202020204" pitchFamily="34" charset="0"/>
              </a:rPr>
              <a:t>Shangri-La </a:t>
            </a:r>
            <a:r>
              <a:rPr lang="en-GB" sz="1000" spc="5" dirty="0">
                <a:solidFill>
                  <a:srgbClr val="706F6F"/>
                </a:solidFill>
                <a:latin typeface="Arial" panose="020B0604020202020204" pitchFamily="34" charset="0"/>
                <a:cs typeface="Arial" panose="020B0604020202020204" pitchFamily="34" charset="0"/>
              </a:rPr>
              <a:t>International </a:t>
            </a:r>
            <a:r>
              <a:rPr lang="en-GB" sz="1000" spc="25" dirty="0">
                <a:solidFill>
                  <a:srgbClr val="706F6F"/>
                </a:solidFill>
                <a:latin typeface="Arial" panose="020B0604020202020204" pitchFamily="34" charset="0"/>
                <a:cs typeface="Arial" panose="020B0604020202020204" pitchFamily="34" charset="0"/>
              </a:rPr>
              <a:t>Hotel Management</a:t>
            </a:r>
            <a:r>
              <a:rPr lang="en-GB" sz="1000" spc="150" dirty="0">
                <a:solidFill>
                  <a:srgbClr val="706F6F"/>
                </a:solidFill>
                <a:latin typeface="Arial" panose="020B0604020202020204" pitchFamily="34" charset="0"/>
                <a:cs typeface="Arial" panose="020B0604020202020204" pitchFamily="34" charset="0"/>
              </a:rPr>
              <a:t> </a:t>
            </a:r>
            <a:r>
              <a:rPr lang="en-GB" sz="1000" spc="10" dirty="0">
                <a:solidFill>
                  <a:srgbClr val="706F6F"/>
                </a:solidFill>
                <a:latin typeface="Arial" panose="020B0604020202020204" pitchFamily="34" charset="0"/>
                <a:cs typeface="Arial" panose="020B0604020202020204" pitchFamily="34" charset="0"/>
              </a:rPr>
              <a:t>Ltd.</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57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B5D0D3F3-0C45-4BD4-A3F5-A2E3117AA6A8}"/>
              </a:ext>
            </a:extLst>
          </p:cNvPr>
          <p:cNvSpPr txBox="1"/>
          <p:nvPr/>
        </p:nvSpPr>
        <p:spPr>
          <a:xfrm>
            <a:off x="444500" y="1340768"/>
            <a:ext cx="3263404" cy="669414"/>
          </a:xfrm>
          <a:prstGeom prst="rect">
            <a:avLst/>
          </a:prstGeom>
        </p:spPr>
        <p:txBody>
          <a:bodyPr vert="horz" wrap="square" lIns="0" tIns="22860" rIns="0" bIns="0" rtlCol="0">
            <a:spAutoFit/>
          </a:bodyPr>
          <a:lstStyle/>
          <a:p>
            <a:pPr marL="12700" marR="5080">
              <a:spcBef>
                <a:spcPts val="180"/>
              </a:spcBef>
            </a:pPr>
            <a:r>
              <a:rPr sz="1400" spc="25" dirty="0">
                <a:solidFill>
                  <a:srgbClr val="00538A"/>
                </a:solidFill>
                <a:latin typeface="Arial" panose="020B0604020202020204" pitchFamily="34" charset="0"/>
                <a:cs typeface="Arial" panose="020B0604020202020204" pitchFamily="34" charset="0"/>
              </a:rPr>
              <a:t>Level 3 qualifications are advanced-level courses for individuals seeking in-depth knowledge of the subject matter</a:t>
            </a:r>
            <a:r>
              <a:rPr sz="1200" spc="-30" dirty="0">
                <a:solidFill>
                  <a:srgbClr val="00538A"/>
                </a:solidFill>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p:txBody>
      </p:sp>
      <p:sp>
        <p:nvSpPr>
          <p:cNvPr id="21" name="object 4">
            <a:extLst>
              <a:ext uri="{FF2B5EF4-FFF2-40B4-BE49-F238E27FC236}">
                <a16:creationId xmlns:a16="http://schemas.microsoft.com/office/drawing/2014/main" id="{856F3CE0-E978-4F30-91CF-43940EC95604}"/>
              </a:ext>
            </a:extLst>
          </p:cNvPr>
          <p:cNvSpPr txBox="1"/>
          <p:nvPr/>
        </p:nvSpPr>
        <p:spPr>
          <a:xfrm>
            <a:off x="444498" y="3584445"/>
            <a:ext cx="3191396" cy="1120820"/>
          </a:xfrm>
          <a:prstGeom prst="rect">
            <a:avLst/>
          </a:prstGeom>
        </p:spPr>
        <p:txBody>
          <a:bodyPr vert="horz" wrap="square" lIns="0" tIns="12700" rIns="0" bIns="0" rtlCol="0">
            <a:spAutoFit/>
          </a:bodyPr>
          <a:lstStyle/>
          <a:p>
            <a:pPr marL="12700" marR="5080">
              <a:spcBef>
                <a:spcPts val="100"/>
              </a:spcBef>
            </a:pPr>
            <a:r>
              <a:rPr sz="1200" spc="50" dirty="0">
                <a:solidFill>
                  <a:srgbClr val="706F6F"/>
                </a:solidFill>
                <a:latin typeface="Arial" panose="020B0604020202020204" pitchFamily="34" charset="0"/>
                <a:cs typeface="Arial" panose="020B0604020202020204" pitchFamily="34" charset="0"/>
              </a:rPr>
              <a:t>The Level 3 Award in Sake has a minimum requirement of 42</a:t>
            </a:r>
            <a:r>
              <a:rPr lang="en-GB" sz="1200" spc="50" dirty="0">
                <a:solidFill>
                  <a:srgbClr val="706F6F"/>
                </a:solidFill>
                <a:latin typeface="Arial" panose="020B0604020202020204" pitchFamily="34" charset="0"/>
                <a:cs typeface="Arial" panose="020B0604020202020204" pitchFamily="34" charset="0"/>
              </a:rPr>
              <a:t> ¼</a:t>
            </a:r>
            <a:r>
              <a:rPr sz="1200" spc="50" dirty="0">
                <a:solidFill>
                  <a:srgbClr val="706F6F"/>
                </a:solidFill>
                <a:latin typeface="Arial" panose="020B0604020202020204" pitchFamily="34" charset="0"/>
                <a:cs typeface="Arial" panose="020B0604020202020204" pitchFamily="34" charset="0"/>
              </a:rPr>
              <a:t> hours of study time, including 16 hours of classroom delivery time. There is also a recommended online module, “Introduction to Sake” that should be completed in advance of the course.</a:t>
            </a:r>
          </a:p>
        </p:txBody>
      </p:sp>
      <p:sp>
        <p:nvSpPr>
          <p:cNvPr id="22" name="object 5">
            <a:extLst>
              <a:ext uri="{FF2B5EF4-FFF2-40B4-BE49-F238E27FC236}">
                <a16:creationId xmlns:a16="http://schemas.microsoft.com/office/drawing/2014/main" id="{AF5C99D3-F60B-46A4-BA98-7DB47B3BE624}"/>
              </a:ext>
            </a:extLst>
          </p:cNvPr>
          <p:cNvSpPr txBox="1"/>
          <p:nvPr/>
        </p:nvSpPr>
        <p:spPr>
          <a:xfrm>
            <a:off x="444499" y="4941168"/>
            <a:ext cx="3191395" cy="932948"/>
          </a:xfrm>
          <a:prstGeom prst="rect">
            <a:avLst/>
          </a:prstGeom>
        </p:spPr>
        <p:txBody>
          <a:bodyPr vert="horz" wrap="square" lIns="0" tIns="24765" rIns="0" bIns="0" rtlCol="0">
            <a:spAutoFit/>
          </a:bodyPr>
          <a:lstStyle/>
          <a:p>
            <a:pPr marL="12700">
              <a:lnSpc>
                <a:spcPct val="100000"/>
              </a:lnSpc>
              <a:spcBef>
                <a:spcPts val="195"/>
              </a:spcBef>
            </a:pPr>
            <a:r>
              <a:rPr sz="1100" b="1" spc="30" dirty="0">
                <a:solidFill>
                  <a:srgbClr val="00538A"/>
                </a:solidFill>
                <a:latin typeface="Arial" panose="020B0604020202020204" pitchFamily="34" charset="0"/>
                <a:cs typeface="Arial" panose="020B0604020202020204" pitchFamily="34" charset="0"/>
              </a:rPr>
              <a:t>Assessment</a:t>
            </a:r>
            <a:endParaRPr sz="1100" dirty="0">
              <a:latin typeface="Arial" panose="020B0604020202020204" pitchFamily="34" charset="0"/>
              <a:cs typeface="Arial" panose="020B0604020202020204" pitchFamily="34" charset="0"/>
            </a:endParaRPr>
          </a:p>
          <a:p>
            <a:pPr marL="12700" marR="5080">
              <a:spcBef>
                <a:spcPts val="20"/>
              </a:spcBef>
            </a:pPr>
            <a:r>
              <a:rPr sz="1200" spc="50" dirty="0">
                <a:solidFill>
                  <a:srgbClr val="706F6F"/>
                </a:solidFill>
                <a:latin typeface="Arial" panose="020B0604020202020204" pitchFamily="34" charset="0"/>
                <a:cs typeface="Arial" panose="020B0604020202020204" pitchFamily="34" charset="0"/>
              </a:rPr>
              <a:t>Assessment is by 50 multiple-choice  questions, a paper of short written answers, and a blind tasting of two samples.</a:t>
            </a:r>
          </a:p>
        </p:txBody>
      </p:sp>
      <p:sp>
        <p:nvSpPr>
          <p:cNvPr id="23" name="object 14">
            <a:extLst>
              <a:ext uri="{FF2B5EF4-FFF2-40B4-BE49-F238E27FC236}">
                <a16:creationId xmlns:a16="http://schemas.microsoft.com/office/drawing/2014/main" id="{F69F4414-0C75-4DDD-A68F-46395A80EE38}"/>
              </a:ext>
            </a:extLst>
          </p:cNvPr>
          <p:cNvSpPr/>
          <p:nvPr/>
        </p:nvSpPr>
        <p:spPr>
          <a:xfrm>
            <a:off x="4270928" y="4765564"/>
            <a:ext cx="980605" cy="1066800"/>
          </a:xfrm>
          <a:prstGeom prst="rect">
            <a:avLst/>
          </a:prstGeom>
          <a:blipFill>
            <a:blip r:embed="rId2" cstate="print"/>
            <a:stretch>
              <a:fillRect/>
            </a:stretch>
          </a:blipFill>
        </p:spPr>
        <p:txBody>
          <a:bodyPr wrap="square" lIns="0" tIns="0" rIns="0" bIns="0" rtlCol="0"/>
          <a:lstStyle/>
          <a:p>
            <a:endParaRPr/>
          </a:p>
        </p:txBody>
      </p:sp>
      <p:sp>
        <p:nvSpPr>
          <p:cNvPr id="24" name="object 16">
            <a:extLst>
              <a:ext uri="{FF2B5EF4-FFF2-40B4-BE49-F238E27FC236}">
                <a16:creationId xmlns:a16="http://schemas.microsoft.com/office/drawing/2014/main" id="{E9C12301-962B-45C6-8649-C1AA01333A24}"/>
              </a:ext>
            </a:extLst>
          </p:cNvPr>
          <p:cNvSpPr/>
          <p:nvPr/>
        </p:nvSpPr>
        <p:spPr>
          <a:xfrm>
            <a:off x="4270931" y="1412776"/>
            <a:ext cx="2113594" cy="914425"/>
          </a:xfrm>
          <a:prstGeom prst="rect">
            <a:avLst/>
          </a:prstGeom>
          <a:blipFill>
            <a:blip r:embed="rId3"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17">
            <a:extLst>
              <a:ext uri="{FF2B5EF4-FFF2-40B4-BE49-F238E27FC236}">
                <a16:creationId xmlns:a16="http://schemas.microsoft.com/office/drawing/2014/main" id="{EAA187E1-0A53-48B8-A9DF-24D6E14B82A0}"/>
              </a:ext>
            </a:extLst>
          </p:cNvPr>
          <p:cNvSpPr/>
          <p:nvPr/>
        </p:nvSpPr>
        <p:spPr>
          <a:xfrm>
            <a:off x="6536930" y="1412776"/>
            <a:ext cx="2113592" cy="914425"/>
          </a:xfrm>
          <a:prstGeom prst="rect">
            <a:avLst/>
          </a:prstGeom>
          <a:blipFill>
            <a:blip r:embed="rId4"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18">
            <a:extLst>
              <a:ext uri="{FF2B5EF4-FFF2-40B4-BE49-F238E27FC236}">
                <a16:creationId xmlns:a16="http://schemas.microsoft.com/office/drawing/2014/main" id="{B7CD26D9-748C-4098-BD6F-17BD310F0919}"/>
              </a:ext>
            </a:extLst>
          </p:cNvPr>
          <p:cNvSpPr/>
          <p:nvPr/>
        </p:nvSpPr>
        <p:spPr>
          <a:xfrm>
            <a:off x="4315254" y="4470296"/>
            <a:ext cx="4310380" cy="0"/>
          </a:xfrm>
          <a:custGeom>
            <a:avLst/>
            <a:gdLst/>
            <a:ahLst/>
            <a:cxnLst/>
            <a:rect l="l" t="t" r="r" b="b"/>
            <a:pathLst>
              <a:path w="4310380">
                <a:moveTo>
                  <a:pt x="0" y="0"/>
                </a:moveTo>
                <a:lnTo>
                  <a:pt x="4309935" y="0"/>
                </a:lnTo>
              </a:path>
            </a:pathLst>
          </a:custGeom>
          <a:ln w="12700">
            <a:solidFill>
              <a:srgbClr val="A09690"/>
            </a:solidFill>
            <a:prstDash val="dot"/>
          </a:ln>
        </p:spPr>
        <p:txBody>
          <a:bodyPr wrap="square" lIns="0" tIns="0" rIns="0" bIns="0" rtlCol="0"/>
          <a:lstStyle/>
          <a:p>
            <a:endParaRPr/>
          </a:p>
        </p:txBody>
      </p:sp>
      <p:sp>
        <p:nvSpPr>
          <p:cNvPr id="27" name="object 19">
            <a:extLst>
              <a:ext uri="{FF2B5EF4-FFF2-40B4-BE49-F238E27FC236}">
                <a16:creationId xmlns:a16="http://schemas.microsoft.com/office/drawing/2014/main" id="{5E342010-1D88-4CA0-8513-E35C8A124412}"/>
              </a:ext>
            </a:extLst>
          </p:cNvPr>
          <p:cNvSpPr/>
          <p:nvPr/>
        </p:nvSpPr>
        <p:spPr>
          <a:xfrm>
            <a:off x="4277281" y="4470296"/>
            <a:ext cx="0" cy="0"/>
          </a:xfrm>
          <a:custGeom>
            <a:avLst/>
            <a:gdLst/>
            <a:ahLst/>
            <a:cxnLst/>
            <a:rect l="l" t="t" r="r" b="b"/>
            <a:pathLst>
              <a:path>
                <a:moveTo>
                  <a:pt x="0" y="0"/>
                </a:moveTo>
                <a:lnTo>
                  <a:pt x="0" y="0"/>
                </a:lnTo>
              </a:path>
            </a:pathLst>
          </a:custGeom>
          <a:ln w="12700">
            <a:solidFill>
              <a:srgbClr val="A09690"/>
            </a:solidFill>
          </a:ln>
        </p:spPr>
        <p:txBody>
          <a:bodyPr wrap="square" lIns="0" tIns="0" rIns="0" bIns="0" rtlCol="0"/>
          <a:lstStyle/>
          <a:p>
            <a:endParaRPr/>
          </a:p>
        </p:txBody>
      </p:sp>
      <p:sp>
        <p:nvSpPr>
          <p:cNvPr id="28" name="object 20">
            <a:extLst>
              <a:ext uri="{FF2B5EF4-FFF2-40B4-BE49-F238E27FC236}">
                <a16:creationId xmlns:a16="http://schemas.microsoft.com/office/drawing/2014/main" id="{03A5575F-0093-440A-A747-DDB01582A188}"/>
              </a:ext>
            </a:extLst>
          </p:cNvPr>
          <p:cNvSpPr/>
          <p:nvPr/>
        </p:nvSpPr>
        <p:spPr>
          <a:xfrm>
            <a:off x="8644176" y="4470296"/>
            <a:ext cx="0" cy="0"/>
          </a:xfrm>
          <a:custGeom>
            <a:avLst/>
            <a:gdLst/>
            <a:ahLst/>
            <a:cxnLst/>
            <a:rect l="l" t="t" r="r" b="b"/>
            <a:pathLst>
              <a:path>
                <a:moveTo>
                  <a:pt x="0" y="0"/>
                </a:moveTo>
                <a:lnTo>
                  <a:pt x="0" y="0"/>
                </a:lnTo>
              </a:path>
            </a:pathLst>
          </a:custGeom>
          <a:ln w="12700">
            <a:solidFill>
              <a:srgbClr val="A09690"/>
            </a:solidFill>
          </a:ln>
        </p:spPr>
        <p:txBody>
          <a:bodyPr wrap="square" lIns="0" tIns="0" rIns="0" bIns="0" rtlCol="0"/>
          <a:lstStyle/>
          <a:p>
            <a:endParaRPr/>
          </a:p>
        </p:txBody>
      </p:sp>
      <p:sp>
        <p:nvSpPr>
          <p:cNvPr id="29" name="object 24">
            <a:extLst>
              <a:ext uri="{FF2B5EF4-FFF2-40B4-BE49-F238E27FC236}">
                <a16:creationId xmlns:a16="http://schemas.microsoft.com/office/drawing/2014/main" id="{827F45E6-CD15-4E51-9E91-CB41F181586A}"/>
              </a:ext>
            </a:extLst>
          </p:cNvPr>
          <p:cNvSpPr txBox="1"/>
          <p:nvPr/>
        </p:nvSpPr>
        <p:spPr>
          <a:xfrm>
            <a:off x="4258231" y="2405983"/>
            <a:ext cx="2126294" cy="1315745"/>
          </a:xfrm>
          <a:prstGeom prst="rect">
            <a:avLst/>
          </a:prstGeom>
        </p:spPr>
        <p:txBody>
          <a:bodyPr vert="horz" wrap="square" lIns="0" tIns="22860" rIns="0" bIns="0" rtlCol="0">
            <a:spAutoFit/>
          </a:bodyPr>
          <a:lstStyle/>
          <a:p>
            <a:pPr marL="12700">
              <a:lnSpc>
                <a:spcPct val="100000"/>
              </a:lnSpc>
              <a:spcBef>
                <a:spcPts val="180"/>
              </a:spcBef>
            </a:pPr>
            <a:r>
              <a:rPr sz="1200" b="1" spc="85" dirty="0">
                <a:solidFill>
                  <a:srgbClr val="008A3C"/>
                </a:solidFill>
                <a:latin typeface="Arial" panose="020B0604020202020204" pitchFamily="34" charset="0"/>
                <a:cs typeface="Arial" panose="020B0604020202020204" pitchFamily="34" charset="0"/>
              </a:rPr>
              <a:t>WSET </a:t>
            </a:r>
            <a:r>
              <a:rPr sz="1200" b="1" spc="40" dirty="0">
                <a:solidFill>
                  <a:srgbClr val="008A3C"/>
                </a:solidFill>
                <a:latin typeface="Arial" panose="020B0604020202020204" pitchFamily="34" charset="0"/>
                <a:cs typeface="Arial" panose="020B0604020202020204" pitchFamily="34" charset="0"/>
              </a:rPr>
              <a:t>Level </a:t>
            </a:r>
            <a:r>
              <a:rPr sz="1200" b="1" spc="90" dirty="0">
                <a:solidFill>
                  <a:srgbClr val="008A3C"/>
                </a:solidFill>
                <a:latin typeface="Arial" panose="020B0604020202020204" pitchFamily="34" charset="0"/>
                <a:cs typeface="Arial" panose="020B0604020202020204" pitchFamily="34" charset="0"/>
              </a:rPr>
              <a:t>3 </a:t>
            </a:r>
            <a:r>
              <a:rPr sz="1200" b="1" spc="35" dirty="0">
                <a:solidFill>
                  <a:srgbClr val="008A3C"/>
                </a:solidFill>
                <a:latin typeface="Arial" panose="020B0604020202020204" pitchFamily="34" charset="0"/>
                <a:cs typeface="Arial" panose="020B0604020202020204" pitchFamily="34" charset="0"/>
              </a:rPr>
              <a:t>Award </a:t>
            </a:r>
            <a:r>
              <a:rPr sz="1200" b="1" spc="15" dirty="0">
                <a:solidFill>
                  <a:srgbClr val="008A3C"/>
                </a:solidFill>
                <a:latin typeface="Arial" panose="020B0604020202020204" pitchFamily="34" charset="0"/>
                <a:cs typeface="Arial" panose="020B0604020202020204" pitchFamily="34" charset="0"/>
              </a:rPr>
              <a:t>in</a:t>
            </a:r>
            <a:r>
              <a:rPr sz="1200" b="1" spc="-140" dirty="0">
                <a:solidFill>
                  <a:srgbClr val="008A3C"/>
                </a:solidFill>
                <a:latin typeface="Arial" panose="020B0604020202020204" pitchFamily="34" charset="0"/>
                <a:cs typeface="Arial" panose="020B0604020202020204" pitchFamily="34" charset="0"/>
              </a:rPr>
              <a:t> </a:t>
            </a:r>
            <a:r>
              <a:rPr sz="1200" b="1" spc="35" dirty="0">
                <a:solidFill>
                  <a:srgbClr val="008A3C"/>
                </a:solidFill>
                <a:latin typeface="Arial" panose="020B0604020202020204" pitchFamily="34" charset="0"/>
                <a:cs typeface="Arial" panose="020B0604020202020204" pitchFamily="34" charset="0"/>
              </a:rPr>
              <a:t>Wines</a:t>
            </a:r>
            <a:endParaRPr sz="1200" dirty="0">
              <a:latin typeface="Arial" panose="020B0604020202020204" pitchFamily="34" charset="0"/>
              <a:cs typeface="Arial" panose="020B0604020202020204" pitchFamily="34" charset="0"/>
            </a:endParaRPr>
          </a:p>
          <a:p>
            <a:pPr marL="12700" marR="115570">
              <a:lnSpc>
                <a:spcPts val="1200"/>
              </a:lnSpc>
            </a:pPr>
            <a:r>
              <a:rPr sz="900" spc="25" dirty="0">
                <a:solidFill>
                  <a:srgbClr val="706F6F"/>
                </a:solidFill>
                <a:latin typeface="Arial" panose="020B0604020202020204" pitchFamily="34" charset="0"/>
                <a:cs typeface="Arial" panose="020B0604020202020204" pitchFamily="34" charset="0"/>
              </a:rPr>
              <a:t>Gain a detailed understanding of  grape growing and wine making.  Upon completion you will be able to  assess wines accurately, and use your  understanding to confidently explain  wine style and quality.</a:t>
            </a:r>
          </a:p>
        </p:txBody>
      </p:sp>
      <p:sp>
        <p:nvSpPr>
          <p:cNvPr id="30" name="object 25">
            <a:extLst>
              <a:ext uri="{FF2B5EF4-FFF2-40B4-BE49-F238E27FC236}">
                <a16:creationId xmlns:a16="http://schemas.microsoft.com/office/drawing/2014/main" id="{B321462D-ABB6-41BC-A718-48057D5F9BF0}"/>
              </a:ext>
            </a:extLst>
          </p:cNvPr>
          <p:cNvSpPr txBox="1"/>
          <p:nvPr/>
        </p:nvSpPr>
        <p:spPr>
          <a:xfrm>
            <a:off x="6524231" y="2405983"/>
            <a:ext cx="2139315" cy="1469633"/>
          </a:xfrm>
          <a:prstGeom prst="rect">
            <a:avLst/>
          </a:prstGeom>
        </p:spPr>
        <p:txBody>
          <a:bodyPr vert="horz" wrap="square" lIns="0" tIns="22860" rIns="0" bIns="0" rtlCol="0">
            <a:spAutoFit/>
          </a:bodyPr>
          <a:lstStyle/>
          <a:p>
            <a:pPr marL="12700">
              <a:lnSpc>
                <a:spcPct val="100000"/>
              </a:lnSpc>
              <a:spcBef>
                <a:spcPts val="180"/>
              </a:spcBef>
            </a:pPr>
            <a:r>
              <a:rPr sz="1200" b="1" spc="85" dirty="0">
                <a:solidFill>
                  <a:srgbClr val="00A687"/>
                </a:solidFill>
                <a:latin typeface="Arial" panose="020B0604020202020204" pitchFamily="34" charset="0"/>
                <a:cs typeface="Arial" panose="020B0604020202020204" pitchFamily="34" charset="0"/>
              </a:rPr>
              <a:t>WSET </a:t>
            </a:r>
            <a:r>
              <a:rPr sz="1200" b="1" spc="40" dirty="0">
                <a:solidFill>
                  <a:srgbClr val="00A687"/>
                </a:solidFill>
                <a:latin typeface="Arial" panose="020B0604020202020204" pitchFamily="34" charset="0"/>
                <a:cs typeface="Arial" panose="020B0604020202020204" pitchFamily="34" charset="0"/>
              </a:rPr>
              <a:t>Level </a:t>
            </a:r>
            <a:r>
              <a:rPr sz="1200" b="1" spc="90" dirty="0">
                <a:solidFill>
                  <a:srgbClr val="00A687"/>
                </a:solidFill>
                <a:latin typeface="Arial" panose="020B0604020202020204" pitchFamily="34" charset="0"/>
                <a:cs typeface="Arial" panose="020B0604020202020204" pitchFamily="34" charset="0"/>
              </a:rPr>
              <a:t>3 </a:t>
            </a:r>
            <a:r>
              <a:rPr sz="1200" b="1" spc="35" dirty="0">
                <a:solidFill>
                  <a:srgbClr val="00A687"/>
                </a:solidFill>
                <a:latin typeface="Arial" panose="020B0604020202020204" pitchFamily="34" charset="0"/>
                <a:cs typeface="Arial" panose="020B0604020202020204" pitchFamily="34" charset="0"/>
              </a:rPr>
              <a:t>Award </a:t>
            </a:r>
            <a:r>
              <a:rPr sz="1200" b="1" spc="15" dirty="0">
                <a:solidFill>
                  <a:srgbClr val="00A687"/>
                </a:solidFill>
                <a:latin typeface="Arial" panose="020B0604020202020204" pitchFamily="34" charset="0"/>
                <a:cs typeface="Arial" panose="020B0604020202020204" pitchFamily="34" charset="0"/>
              </a:rPr>
              <a:t>in</a:t>
            </a:r>
            <a:r>
              <a:rPr sz="1200" b="1" spc="-120" dirty="0">
                <a:solidFill>
                  <a:srgbClr val="00A687"/>
                </a:solidFill>
                <a:latin typeface="Arial" panose="020B0604020202020204" pitchFamily="34" charset="0"/>
                <a:cs typeface="Arial" panose="020B0604020202020204" pitchFamily="34" charset="0"/>
              </a:rPr>
              <a:t> </a:t>
            </a:r>
            <a:r>
              <a:rPr sz="1200" b="1" spc="65" dirty="0">
                <a:solidFill>
                  <a:srgbClr val="00A687"/>
                </a:solidFill>
                <a:latin typeface="Arial" panose="020B0604020202020204" pitchFamily="34" charset="0"/>
                <a:cs typeface="Arial" panose="020B0604020202020204" pitchFamily="34" charset="0"/>
              </a:rPr>
              <a:t>Sake</a:t>
            </a:r>
            <a:endParaRPr sz="1200" dirty="0">
              <a:latin typeface="Arial" panose="020B0604020202020204" pitchFamily="34" charset="0"/>
              <a:cs typeface="Arial" panose="020B0604020202020204" pitchFamily="34" charset="0"/>
            </a:endParaRPr>
          </a:p>
          <a:p>
            <a:pPr marL="12700" marR="5080">
              <a:lnSpc>
                <a:spcPts val="1200"/>
              </a:lnSpc>
            </a:pPr>
            <a:r>
              <a:rPr sz="900" spc="25" dirty="0">
                <a:solidFill>
                  <a:srgbClr val="706F6F"/>
                </a:solidFill>
                <a:latin typeface="Arial" panose="020B0604020202020204" pitchFamily="34" charset="0"/>
                <a:cs typeface="Arial" panose="020B0604020202020204" pitchFamily="34" charset="0"/>
              </a:rPr>
              <a:t>Develop a detailed understanding of the production methods that affect the style, quality and price of sake. Upon completion you </a:t>
            </a:r>
            <a:r>
              <a:rPr sz="900" spc="25" dirty="0" err="1">
                <a:solidFill>
                  <a:srgbClr val="706F6F"/>
                </a:solidFill>
                <a:latin typeface="Arial" panose="020B0604020202020204" pitchFamily="34" charset="0"/>
                <a:cs typeface="Arial" panose="020B0604020202020204" pitchFamily="34" charset="0"/>
              </a:rPr>
              <a:t>wil</a:t>
            </a:r>
            <a:r>
              <a:rPr lang="en-GB" sz="900" spc="25" dirty="0">
                <a:solidFill>
                  <a:srgbClr val="706F6F"/>
                </a:solidFill>
                <a:latin typeface="Arial" panose="020B0604020202020204" pitchFamily="34" charset="0"/>
                <a:cs typeface="Arial" panose="020B0604020202020204" pitchFamily="34" charset="0"/>
              </a:rPr>
              <a:t>l</a:t>
            </a:r>
            <a:r>
              <a:rPr sz="900" spc="25" dirty="0">
                <a:solidFill>
                  <a:srgbClr val="706F6F"/>
                </a:solidFill>
                <a:latin typeface="Arial" panose="020B0604020202020204" pitchFamily="34" charset="0"/>
                <a:cs typeface="Arial" panose="020B0604020202020204" pitchFamily="34" charset="0"/>
              </a:rPr>
              <a:t> be able to assess sakes accurately, and use your understanding to confidently explain style and quality.</a:t>
            </a:r>
          </a:p>
        </p:txBody>
      </p:sp>
      <p:sp>
        <p:nvSpPr>
          <p:cNvPr id="31" name="object 30">
            <a:extLst>
              <a:ext uri="{FF2B5EF4-FFF2-40B4-BE49-F238E27FC236}">
                <a16:creationId xmlns:a16="http://schemas.microsoft.com/office/drawing/2014/main" id="{AA3B8442-627B-4BE5-BC7B-38EB91597F0C}"/>
              </a:ext>
            </a:extLst>
          </p:cNvPr>
          <p:cNvSpPr/>
          <p:nvPr/>
        </p:nvSpPr>
        <p:spPr>
          <a:xfrm>
            <a:off x="4270928" y="4005064"/>
            <a:ext cx="2113915" cy="0"/>
          </a:xfrm>
          <a:custGeom>
            <a:avLst/>
            <a:gdLst/>
            <a:ahLst/>
            <a:cxnLst/>
            <a:rect l="l" t="t" r="r" b="b"/>
            <a:pathLst>
              <a:path w="2113915">
                <a:moveTo>
                  <a:pt x="0" y="0"/>
                </a:moveTo>
                <a:lnTo>
                  <a:pt x="2113597" y="0"/>
                </a:lnTo>
              </a:path>
            </a:pathLst>
          </a:custGeom>
          <a:ln w="76200">
            <a:solidFill>
              <a:srgbClr val="008A3C"/>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2">
            <a:extLst>
              <a:ext uri="{FF2B5EF4-FFF2-40B4-BE49-F238E27FC236}">
                <a16:creationId xmlns:a16="http://schemas.microsoft.com/office/drawing/2014/main" id="{61F15CC7-0F00-456A-A941-E33AF6A3ADB0}"/>
              </a:ext>
            </a:extLst>
          </p:cNvPr>
          <p:cNvSpPr/>
          <p:nvPr/>
        </p:nvSpPr>
        <p:spPr>
          <a:xfrm>
            <a:off x="6536926" y="4005064"/>
            <a:ext cx="2113915" cy="0"/>
          </a:xfrm>
          <a:custGeom>
            <a:avLst/>
            <a:gdLst/>
            <a:ahLst/>
            <a:cxnLst/>
            <a:rect l="l" t="t" r="r" b="b"/>
            <a:pathLst>
              <a:path w="2113915">
                <a:moveTo>
                  <a:pt x="0" y="0"/>
                </a:moveTo>
                <a:lnTo>
                  <a:pt x="2113597" y="0"/>
                </a:lnTo>
              </a:path>
            </a:pathLst>
          </a:custGeom>
          <a:ln w="76200">
            <a:solidFill>
              <a:srgbClr val="00A687"/>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3">
            <a:extLst>
              <a:ext uri="{FF2B5EF4-FFF2-40B4-BE49-F238E27FC236}">
                <a16:creationId xmlns:a16="http://schemas.microsoft.com/office/drawing/2014/main" id="{10716CEA-CA4E-4205-9789-35207588A119}"/>
              </a:ext>
            </a:extLst>
          </p:cNvPr>
          <p:cNvSpPr txBox="1"/>
          <p:nvPr/>
        </p:nvSpPr>
        <p:spPr>
          <a:xfrm>
            <a:off x="5391230" y="4680320"/>
            <a:ext cx="3191395" cy="1305486"/>
          </a:xfrm>
          <a:prstGeom prst="rect">
            <a:avLst/>
          </a:prstGeom>
        </p:spPr>
        <p:txBody>
          <a:bodyPr vert="horz" wrap="square" lIns="0" tIns="12700" rIns="0" bIns="0" rtlCol="0">
            <a:spAutoFit/>
          </a:bodyPr>
          <a:lstStyle/>
          <a:p>
            <a:pPr marL="12700" marR="5080">
              <a:spcBef>
                <a:spcPts val="100"/>
              </a:spcBef>
            </a:pPr>
            <a:r>
              <a:rPr sz="1400" b="1" i="1" spc="-110" dirty="0">
                <a:solidFill>
                  <a:srgbClr val="00538A"/>
                </a:solidFill>
                <a:latin typeface="Georgia" panose="02040502050405020303" pitchFamily="18" charset="0"/>
                <a:cs typeface="Palatino Linotype"/>
              </a:rPr>
              <a:t>“It</a:t>
            </a:r>
            <a:r>
              <a:rPr sz="1400" b="1" i="1" spc="-135" dirty="0">
                <a:solidFill>
                  <a:srgbClr val="00538A"/>
                </a:solidFill>
                <a:latin typeface="Georgia" panose="02040502050405020303" pitchFamily="18" charset="0"/>
                <a:cs typeface="Palatino Linotype"/>
              </a:rPr>
              <a:t> </a:t>
            </a:r>
            <a:r>
              <a:rPr sz="1400" b="1" i="1" spc="-50" dirty="0">
                <a:solidFill>
                  <a:srgbClr val="00538A"/>
                </a:solidFill>
                <a:latin typeface="Georgia" panose="02040502050405020303" pitchFamily="18" charset="0"/>
                <a:cs typeface="Palatino Linotype"/>
              </a:rPr>
              <a:t>was</a:t>
            </a:r>
            <a:r>
              <a:rPr sz="1400" b="1" i="1" spc="-135" dirty="0">
                <a:solidFill>
                  <a:srgbClr val="00538A"/>
                </a:solidFill>
                <a:latin typeface="Georgia" panose="02040502050405020303" pitchFamily="18" charset="0"/>
                <a:cs typeface="Palatino Linotype"/>
              </a:rPr>
              <a:t> </a:t>
            </a:r>
            <a:r>
              <a:rPr sz="1400" b="1" i="1" spc="-10" dirty="0">
                <a:solidFill>
                  <a:srgbClr val="00538A"/>
                </a:solidFill>
                <a:latin typeface="Georgia" panose="02040502050405020303" pitchFamily="18" charset="0"/>
                <a:cs typeface="Palatino Linotype"/>
              </a:rPr>
              <a:t>such</a:t>
            </a:r>
            <a:r>
              <a:rPr sz="1400" b="1" i="1" spc="-135" dirty="0">
                <a:solidFill>
                  <a:srgbClr val="00538A"/>
                </a:solidFill>
                <a:latin typeface="Georgia" panose="02040502050405020303" pitchFamily="18" charset="0"/>
                <a:cs typeface="Palatino Linotype"/>
              </a:rPr>
              <a:t> </a:t>
            </a:r>
            <a:r>
              <a:rPr sz="1400" b="1" i="1" spc="25" dirty="0">
                <a:solidFill>
                  <a:srgbClr val="00538A"/>
                </a:solidFill>
                <a:latin typeface="Georgia" panose="02040502050405020303" pitchFamily="18" charset="0"/>
                <a:cs typeface="Palatino Linotype"/>
              </a:rPr>
              <a:t>a</a:t>
            </a:r>
            <a:r>
              <a:rPr sz="1400" b="1" i="1" spc="-135" dirty="0">
                <a:solidFill>
                  <a:srgbClr val="00538A"/>
                </a:solidFill>
                <a:latin typeface="Georgia" panose="02040502050405020303" pitchFamily="18" charset="0"/>
                <a:cs typeface="Palatino Linotype"/>
              </a:rPr>
              <a:t> </a:t>
            </a:r>
            <a:r>
              <a:rPr sz="1400" b="1" i="1" spc="-40" dirty="0">
                <a:solidFill>
                  <a:srgbClr val="00538A"/>
                </a:solidFill>
                <a:latin typeface="Georgia" panose="02040502050405020303" pitchFamily="18" charset="0"/>
                <a:cs typeface="Palatino Linotype"/>
              </a:rPr>
              <a:t>brilliant</a:t>
            </a:r>
            <a:r>
              <a:rPr sz="1400" b="1" i="1" spc="-135" dirty="0">
                <a:solidFill>
                  <a:srgbClr val="00538A"/>
                </a:solidFill>
                <a:latin typeface="Georgia" panose="02040502050405020303" pitchFamily="18" charset="0"/>
                <a:cs typeface="Palatino Linotype"/>
              </a:rPr>
              <a:t> </a:t>
            </a:r>
            <a:r>
              <a:rPr sz="1400" b="1" i="1" dirty="0">
                <a:solidFill>
                  <a:srgbClr val="00538A"/>
                </a:solidFill>
                <a:latin typeface="Georgia" panose="02040502050405020303" pitchFamily="18" charset="0"/>
                <a:cs typeface="Palatino Linotype"/>
              </a:rPr>
              <a:t>experience!</a:t>
            </a:r>
            <a:r>
              <a:rPr sz="1400" b="1" i="1" spc="-135" dirty="0">
                <a:solidFill>
                  <a:srgbClr val="00538A"/>
                </a:solidFill>
                <a:latin typeface="Georgia" panose="02040502050405020303" pitchFamily="18" charset="0"/>
                <a:cs typeface="Palatino Linotype"/>
              </a:rPr>
              <a:t> </a:t>
            </a:r>
            <a:r>
              <a:rPr sz="1400" b="1" i="1" spc="-30" dirty="0">
                <a:solidFill>
                  <a:srgbClr val="00538A"/>
                </a:solidFill>
                <a:latin typeface="Georgia" panose="02040502050405020303" pitchFamily="18" charset="0"/>
                <a:cs typeface="Palatino Linotype"/>
              </a:rPr>
              <a:t>From </a:t>
            </a:r>
            <a:r>
              <a:rPr sz="1400" b="1" i="1" spc="-40" dirty="0">
                <a:solidFill>
                  <a:srgbClr val="00538A"/>
                </a:solidFill>
                <a:latin typeface="Georgia" panose="02040502050405020303" pitchFamily="18" charset="0"/>
                <a:cs typeface="Palatino Linotype"/>
              </a:rPr>
              <a:t>my</a:t>
            </a:r>
            <a:r>
              <a:rPr sz="1400" b="1" i="1" spc="-130" dirty="0">
                <a:solidFill>
                  <a:srgbClr val="00538A"/>
                </a:solidFill>
                <a:latin typeface="Georgia" panose="02040502050405020303" pitchFamily="18" charset="0"/>
                <a:cs typeface="Palatino Linotype"/>
              </a:rPr>
              <a:t> </a:t>
            </a:r>
            <a:r>
              <a:rPr sz="1400" b="1" i="1" spc="-35" dirty="0">
                <a:solidFill>
                  <a:srgbClr val="00538A"/>
                </a:solidFill>
                <a:latin typeface="Georgia" panose="02040502050405020303" pitchFamily="18" charset="0"/>
                <a:cs typeface="Palatino Linotype"/>
              </a:rPr>
              <a:t>point</a:t>
            </a:r>
            <a:r>
              <a:rPr sz="1400" b="1" i="1" spc="-130" dirty="0">
                <a:solidFill>
                  <a:srgbClr val="00538A"/>
                </a:solidFill>
                <a:latin typeface="Georgia" panose="02040502050405020303" pitchFamily="18" charset="0"/>
                <a:cs typeface="Palatino Linotype"/>
              </a:rPr>
              <a:t> </a:t>
            </a:r>
            <a:r>
              <a:rPr sz="1400" b="1" i="1" spc="-50" dirty="0">
                <a:solidFill>
                  <a:srgbClr val="00538A"/>
                </a:solidFill>
                <a:latin typeface="Georgia" panose="02040502050405020303" pitchFamily="18" charset="0"/>
                <a:cs typeface="Palatino Linotype"/>
              </a:rPr>
              <a:t>of</a:t>
            </a:r>
            <a:r>
              <a:rPr sz="1400" b="1" i="1" spc="-130" dirty="0">
                <a:solidFill>
                  <a:srgbClr val="00538A"/>
                </a:solidFill>
                <a:latin typeface="Georgia" panose="02040502050405020303" pitchFamily="18" charset="0"/>
                <a:cs typeface="Palatino Linotype"/>
              </a:rPr>
              <a:t> </a:t>
            </a:r>
            <a:r>
              <a:rPr sz="1400" b="1" i="1" spc="-55" dirty="0">
                <a:solidFill>
                  <a:srgbClr val="00538A"/>
                </a:solidFill>
                <a:latin typeface="Georgia" panose="02040502050405020303" pitchFamily="18" charset="0"/>
                <a:cs typeface="Palatino Linotype"/>
              </a:rPr>
              <a:t>view</a:t>
            </a:r>
            <a:r>
              <a:rPr sz="1400" b="1" i="1" spc="-130" dirty="0">
                <a:solidFill>
                  <a:srgbClr val="00538A"/>
                </a:solidFill>
                <a:latin typeface="Georgia" panose="02040502050405020303" pitchFamily="18" charset="0"/>
                <a:cs typeface="Palatino Linotype"/>
              </a:rPr>
              <a:t> </a:t>
            </a:r>
            <a:r>
              <a:rPr sz="1400" b="1" i="1" spc="-65" dirty="0">
                <a:solidFill>
                  <a:srgbClr val="00538A"/>
                </a:solidFill>
                <a:latin typeface="Georgia" panose="02040502050405020303" pitchFamily="18" charset="0"/>
                <a:cs typeface="Palatino Linotype"/>
              </a:rPr>
              <a:t>it</a:t>
            </a:r>
            <a:r>
              <a:rPr sz="1400" b="1" i="1" spc="-130" dirty="0">
                <a:solidFill>
                  <a:srgbClr val="00538A"/>
                </a:solidFill>
                <a:latin typeface="Georgia" panose="02040502050405020303" pitchFamily="18" charset="0"/>
                <a:cs typeface="Palatino Linotype"/>
              </a:rPr>
              <a:t> </a:t>
            </a:r>
            <a:r>
              <a:rPr sz="1400" b="1" i="1" spc="-50" dirty="0">
                <a:solidFill>
                  <a:srgbClr val="00538A"/>
                </a:solidFill>
                <a:latin typeface="Georgia" panose="02040502050405020303" pitchFamily="18" charset="0"/>
                <a:cs typeface="Palatino Linotype"/>
              </a:rPr>
              <a:t>was</a:t>
            </a:r>
            <a:r>
              <a:rPr sz="1400" b="1" i="1" spc="-130" dirty="0">
                <a:solidFill>
                  <a:srgbClr val="00538A"/>
                </a:solidFill>
                <a:latin typeface="Georgia" panose="02040502050405020303" pitchFamily="18" charset="0"/>
                <a:cs typeface="Palatino Linotype"/>
              </a:rPr>
              <a:t> </a:t>
            </a:r>
            <a:r>
              <a:rPr sz="1400" b="1" i="1" spc="-5" dirty="0">
                <a:solidFill>
                  <a:srgbClr val="00538A"/>
                </a:solidFill>
                <a:latin typeface="Georgia" panose="02040502050405020303" pitchFamily="18" charset="0"/>
                <a:cs typeface="Palatino Linotype"/>
              </a:rPr>
              <a:t>great</a:t>
            </a:r>
            <a:r>
              <a:rPr sz="1400" b="1" i="1" spc="-130" dirty="0">
                <a:solidFill>
                  <a:srgbClr val="00538A"/>
                </a:solidFill>
                <a:latin typeface="Georgia" panose="02040502050405020303" pitchFamily="18" charset="0"/>
                <a:cs typeface="Palatino Linotype"/>
              </a:rPr>
              <a:t> </a:t>
            </a:r>
            <a:r>
              <a:rPr sz="1400" b="1" i="1" spc="-45" dirty="0">
                <a:solidFill>
                  <a:srgbClr val="00538A"/>
                </a:solidFill>
                <a:latin typeface="Georgia" panose="02040502050405020303" pitchFamily="18" charset="0"/>
                <a:cs typeface="Palatino Linotype"/>
              </a:rPr>
              <a:t>to</a:t>
            </a:r>
            <a:r>
              <a:rPr sz="1400" b="1" i="1" spc="-130" dirty="0">
                <a:solidFill>
                  <a:srgbClr val="00538A"/>
                </a:solidFill>
                <a:latin typeface="Georgia" panose="02040502050405020303" pitchFamily="18" charset="0"/>
                <a:cs typeface="Palatino Linotype"/>
              </a:rPr>
              <a:t> </a:t>
            </a:r>
            <a:r>
              <a:rPr sz="1400" b="1" i="1" spc="-30" dirty="0">
                <a:solidFill>
                  <a:srgbClr val="00538A"/>
                </a:solidFill>
                <a:latin typeface="Georgia" panose="02040502050405020303" pitchFamily="18" charset="0"/>
                <a:cs typeface="Palatino Linotype"/>
              </a:rPr>
              <a:t>taste</a:t>
            </a:r>
            <a:r>
              <a:rPr sz="1400" b="1" i="1" spc="-130" dirty="0">
                <a:solidFill>
                  <a:srgbClr val="00538A"/>
                </a:solidFill>
                <a:latin typeface="Georgia" panose="02040502050405020303" pitchFamily="18" charset="0"/>
                <a:cs typeface="Palatino Linotype"/>
              </a:rPr>
              <a:t> </a:t>
            </a:r>
            <a:r>
              <a:rPr sz="1400" b="1" i="1" spc="-40" dirty="0">
                <a:solidFill>
                  <a:srgbClr val="00538A"/>
                </a:solidFill>
                <a:latin typeface="Georgia" panose="02040502050405020303" pitchFamily="18" charset="0"/>
                <a:cs typeface="Palatino Linotype"/>
              </a:rPr>
              <a:t>so </a:t>
            </a:r>
            <a:r>
              <a:rPr sz="1400" b="1" i="1" spc="-20" dirty="0">
                <a:solidFill>
                  <a:srgbClr val="00538A"/>
                </a:solidFill>
                <a:latin typeface="Georgia" panose="02040502050405020303" pitchFamily="18" charset="0"/>
                <a:cs typeface="Palatino Linotype"/>
              </a:rPr>
              <a:t>many products </a:t>
            </a:r>
            <a:r>
              <a:rPr sz="1400" b="1" i="1" spc="-10" dirty="0">
                <a:solidFill>
                  <a:srgbClr val="00538A"/>
                </a:solidFill>
                <a:latin typeface="Georgia" panose="02040502050405020303" pitchFamily="18" charset="0"/>
                <a:cs typeface="Palatino Linotype"/>
              </a:rPr>
              <a:t>in </a:t>
            </a:r>
            <a:r>
              <a:rPr sz="1400" b="1" i="1" spc="15" dirty="0">
                <a:solidFill>
                  <a:srgbClr val="00538A"/>
                </a:solidFill>
                <a:latin typeface="Georgia" panose="02040502050405020303" pitchFamily="18" charset="0"/>
                <a:cs typeface="Palatino Linotype"/>
              </a:rPr>
              <a:t>an </a:t>
            </a:r>
            <a:r>
              <a:rPr sz="1400" b="1" i="1" spc="-5" dirty="0">
                <a:solidFill>
                  <a:srgbClr val="00538A"/>
                </a:solidFill>
                <a:latin typeface="Georgia" panose="02040502050405020303" pitchFamily="18" charset="0"/>
                <a:cs typeface="Palatino Linotype"/>
              </a:rPr>
              <a:t>unbiased </a:t>
            </a:r>
            <a:r>
              <a:rPr sz="1400" b="1" i="1" spc="5" dirty="0">
                <a:solidFill>
                  <a:srgbClr val="00538A"/>
                </a:solidFill>
                <a:latin typeface="Georgia" panose="02040502050405020303" pitchFamily="18" charset="0"/>
                <a:cs typeface="Palatino Linotype"/>
              </a:rPr>
              <a:t>and </a:t>
            </a:r>
            <a:r>
              <a:rPr sz="1400" b="1" i="1" spc="-25" dirty="0">
                <a:solidFill>
                  <a:srgbClr val="00538A"/>
                </a:solidFill>
                <a:latin typeface="Georgia" panose="02040502050405020303" pitchFamily="18" charset="0"/>
                <a:cs typeface="Palatino Linotype"/>
              </a:rPr>
              <a:t>marketing-free</a:t>
            </a:r>
            <a:r>
              <a:rPr sz="1400" b="1" i="1" spc="-135" dirty="0">
                <a:solidFill>
                  <a:srgbClr val="00538A"/>
                </a:solidFill>
                <a:latin typeface="Georgia" panose="02040502050405020303" pitchFamily="18" charset="0"/>
                <a:cs typeface="Palatino Linotype"/>
              </a:rPr>
              <a:t> </a:t>
            </a:r>
            <a:r>
              <a:rPr sz="1400" b="1" i="1" spc="-30" dirty="0">
                <a:solidFill>
                  <a:srgbClr val="00538A"/>
                </a:solidFill>
                <a:latin typeface="Georgia" panose="02040502050405020303" pitchFamily="18" charset="0"/>
                <a:cs typeface="Palatino Linotype"/>
              </a:rPr>
              <a:t>environment.”</a:t>
            </a:r>
            <a:endParaRPr sz="1400" dirty="0">
              <a:latin typeface="Georgia" panose="02040502050405020303" pitchFamily="18" charset="0"/>
              <a:cs typeface="Palatino Linotype"/>
            </a:endParaRPr>
          </a:p>
          <a:p>
            <a:pPr marL="12700">
              <a:lnSpc>
                <a:spcPct val="100000"/>
              </a:lnSpc>
              <a:spcBef>
                <a:spcPts val="615"/>
              </a:spcBef>
            </a:pPr>
            <a:r>
              <a:rPr sz="900" spc="25" dirty="0">
                <a:solidFill>
                  <a:srgbClr val="706F6F"/>
                </a:solidFill>
                <a:latin typeface="Arial" panose="020B0604020202020204" pitchFamily="34" charset="0"/>
                <a:cs typeface="Arial" panose="020B0604020202020204" pitchFamily="34" charset="0"/>
              </a:rPr>
              <a:t>Kristiane Sherry, </a:t>
            </a:r>
            <a:r>
              <a:rPr sz="900" spc="0" dirty="0">
                <a:solidFill>
                  <a:srgbClr val="706F6F"/>
                </a:solidFill>
                <a:latin typeface="Arial" panose="020B0604020202020204" pitchFamily="34" charset="0"/>
                <a:cs typeface="Arial" panose="020B0604020202020204" pitchFamily="34" charset="0"/>
              </a:rPr>
              <a:t>Editor, </a:t>
            </a:r>
            <a:r>
              <a:rPr sz="900" spc="10" dirty="0">
                <a:solidFill>
                  <a:srgbClr val="706F6F"/>
                </a:solidFill>
                <a:latin typeface="Arial" panose="020B0604020202020204" pitchFamily="34" charset="0"/>
                <a:cs typeface="Arial" panose="020B0604020202020204" pitchFamily="34" charset="0"/>
              </a:rPr>
              <a:t>Master </a:t>
            </a:r>
            <a:r>
              <a:rPr sz="900" spc="5" dirty="0">
                <a:solidFill>
                  <a:srgbClr val="706F6F"/>
                </a:solidFill>
                <a:latin typeface="Arial" panose="020B0604020202020204" pitchFamily="34" charset="0"/>
                <a:cs typeface="Arial" panose="020B0604020202020204" pitchFamily="34" charset="0"/>
              </a:rPr>
              <a:t>of</a:t>
            </a:r>
            <a:r>
              <a:rPr sz="900" spc="60" dirty="0">
                <a:solidFill>
                  <a:srgbClr val="706F6F"/>
                </a:solidFill>
                <a:latin typeface="Arial" panose="020B0604020202020204" pitchFamily="34" charset="0"/>
                <a:cs typeface="Arial" panose="020B0604020202020204" pitchFamily="34" charset="0"/>
              </a:rPr>
              <a:t> </a:t>
            </a:r>
            <a:r>
              <a:rPr sz="900" spc="-10" dirty="0">
                <a:solidFill>
                  <a:srgbClr val="706F6F"/>
                </a:solidFill>
                <a:latin typeface="Arial" panose="020B0604020202020204" pitchFamily="34" charset="0"/>
                <a:cs typeface="Arial" panose="020B0604020202020204" pitchFamily="34" charset="0"/>
              </a:rPr>
              <a:t>Malt</a:t>
            </a:r>
            <a:endParaRPr sz="900" dirty="0">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38574344-8E5D-4FE2-9E86-976F4505F925}"/>
              </a:ext>
            </a:extLst>
          </p:cNvPr>
          <p:cNvSpPr>
            <a:spLocks noGrp="1"/>
          </p:cNvSpPr>
          <p:nvPr>
            <p:ph type="ctrTitle"/>
          </p:nvPr>
        </p:nvSpPr>
        <p:spPr>
          <a:xfrm>
            <a:off x="400000" y="558000"/>
            <a:ext cx="6692280" cy="576064"/>
          </a:xfrm>
        </p:spPr>
        <p:txBody>
          <a:bodyPr/>
          <a:lstStyle/>
          <a:p>
            <a:r>
              <a:rPr lang="en-GB" dirty="0">
                <a:solidFill>
                  <a:schemeClr val="accent4"/>
                </a:solidFill>
              </a:rPr>
              <a:t>Level 3 Qualifications</a:t>
            </a:r>
          </a:p>
        </p:txBody>
      </p:sp>
      <p:sp>
        <p:nvSpPr>
          <p:cNvPr id="2" name="Rectangle 1">
            <a:extLst>
              <a:ext uri="{FF2B5EF4-FFF2-40B4-BE49-F238E27FC236}">
                <a16:creationId xmlns:a16="http://schemas.microsoft.com/office/drawing/2014/main" id="{E9A92D4A-7C88-45D7-8D96-C48D204E5DD7}"/>
              </a:ext>
            </a:extLst>
          </p:cNvPr>
          <p:cNvSpPr/>
          <p:nvPr/>
        </p:nvSpPr>
        <p:spPr>
          <a:xfrm>
            <a:off x="333770" y="2284642"/>
            <a:ext cx="3446142" cy="1261884"/>
          </a:xfrm>
          <a:prstGeom prst="rect">
            <a:avLst/>
          </a:prstGeom>
        </p:spPr>
        <p:txBody>
          <a:bodyPr wrap="square">
            <a:spAutoFit/>
          </a:bodyPr>
          <a:lstStyle/>
          <a:p>
            <a:pPr marL="12700">
              <a:lnSpc>
                <a:spcPct val="100000"/>
              </a:lnSpc>
              <a:spcBef>
                <a:spcPts val="1020"/>
              </a:spcBef>
            </a:pPr>
            <a:r>
              <a:rPr lang="en-GB" sz="1600" b="1" spc="10" dirty="0">
                <a:solidFill>
                  <a:srgbClr val="00538A"/>
                </a:solidFill>
                <a:latin typeface="Arial" panose="020B0604020202020204" pitchFamily="34" charset="0"/>
                <a:cs typeface="Arial" panose="020B0604020202020204" pitchFamily="34" charset="0"/>
              </a:rPr>
              <a:t>Delivery</a:t>
            </a:r>
            <a:endParaRPr lang="en-GB" sz="1600" dirty="0">
              <a:latin typeface="Arial" panose="020B0604020202020204" pitchFamily="34" charset="0"/>
              <a:cs typeface="Arial" panose="020B0604020202020204" pitchFamily="34" charset="0"/>
            </a:endParaRPr>
          </a:p>
          <a:p>
            <a:pPr marL="12700" marR="120014">
              <a:spcBef>
                <a:spcPts val="20"/>
              </a:spcBef>
            </a:pPr>
            <a:r>
              <a:rPr lang="en-GB" sz="1200" spc="50" dirty="0">
                <a:solidFill>
                  <a:srgbClr val="706F6F"/>
                </a:solidFill>
                <a:latin typeface="Arial" panose="020B0604020202020204" pitchFamily="34" charset="0"/>
                <a:cs typeface="Arial" panose="020B0604020202020204" pitchFamily="34" charset="0"/>
              </a:rPr>
              <a:t>The Level 3 Award in Wines is available  as classroom-based or online learning. It has a minimum requirement of 84 hours of study time, including 30 hours of classroom or online delivery time.</a:t>
            </a:r>
          </a:p>
        </p:txBody>
      </p:sp>
    </p:spTree>
    <p:extLst>
      <p:ext uri="{BB962C8B-B14F-4D97-AF65-F5344CB8AC3E}">
        <p14:creationId xmlns:p14="http://schemas.microsoft.com/office/powerpoint/2010/main" val="2530276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D00CC7-C087-4678-B0BA-EA127B11A7B8}"/>
              </a:ext>
            </a:extLst>
          </p:cNvPr>
          <p:cNvSpPr>
            <a:spLocks noGrp="1"/>
          </p:cNvSpPr>
          <p:nvPr>
            <p:ph idx="1"/>
          </p:nvPr>
        </p:nvSpPr>
        <p:spPr>
          <a:xfrm>
            <a:off x="457200" y="1340768"/>
            <a:ext cx="8229600" cy="4785395"/>
          </a:xfrm>
        </p:spPr>
        <p:txBody>
          <a:bodyPr/>
          <a:lstStyle/>
          <a:p>
            <a:pPr marL="0" indent="0">
              <a:buNone/>
            </a:pPr>
            <a:r>
              <a:rPr lang="en-US" sz="2400" dirty="0"/>
              <a:t>If you have any questions or queries or would like to discuss next steps please contact:</a:t>
            </a:r>
          </a:p>
          <a:p>
            <a:pPr marL="0" indent="0">
              <a:buNone/>
            </a:pPr>
            <a:endParaRPr lang="en-US" sz="2400" dirty="0"/>
          </a:p>
          <a:p>
            <a:pPr marL="0" indent="0">
              <a:buNone/>
            </a:pPr>
            <a:r>
              <a:rPr lang="en-US" sz="2400" b="1" dirty="0"/>
              <a:t>Rob McCaughey</a:t>
            </a:r>
          </a:p>
          <a:p>
            <a:pPr marL="0" indent="0">
              <a:buNone/>
            </a:pPr>
            <a:r>
              <a:rPr lang="en-US" sz="2400" dirty="0"/>
              <a:t>USA Business Development Manager – Spirits </a:t>
            </a:r>
          </a:p>
          <a:p>
            <a:pPr marL="0" indent="0">
              <a:buNone/>
            </a:pPr>
            <a:r>
              <a:rPr lang="en-US" sz="2400" dirty="0"/>
              <a:t>E: </a:t>
            </a:r>
            <a:r>
              <a:rPr lang="en-US" sz="2400" dirty="0">
                <a:hlinkClick r:id="rId2"/>
              </a:rPr>
              <a:t>rmccaughey@wsetglobal.com</a:t>
            </a:r>
            <a:endParaRPr lang="en-US" sz="2400" dirty="0"/>
          </a:p>
          <a:p>
            <a:pPr marL="0" indent="0">
              <a:buNone/>
            </a:pPr>
            <a:r>
              <a:rPr lang="en-US" sz="2400" dirty="0"/>
              <a:t>C: 609 433 7912</a:t>
            </a:r>
          </a:p>
          <a:p>
            <a:pPr marL="0" indent="0">
              <a:buNone/>
            </a:pPr>
            <a:r>
              <a:rPr lang="en-US" sz="2400" dirty="0"/>
              <a:t>W: </a:t>
            </a:r>
            <a:r>
              <a:rPr lang="en-US" sz="2400" dirty="0">
                <a:hlinkClick r:id="rId3"/>
              </a:rPr>
              <a:t>wsetglobal.com </a:t>
            </a:r>
            <a:endParaRPr lang="en-US" sz="2400" dirty="0"/>
          </a:p>
        </p:txBody>
      </p:sp>
      <p:sp>
        <p:nvSpPr>
          <p:cNvPr id="4" name="Slide Number Placeholder 3">
            <a:extLst>
              <a:ext uri="{FF2B5EF4-FFF2-40B4-BE49-F238E27FC236}">
                <a16:creationId xmlns:a16="http://schemas.microsoft.com/office/drawing/2014/main" id="{D4430113-5E46-4C88-9188-F8E4CF03A141}"/>
              </a:ext>
            </a:extLst>
          </p:cNvPr>
          <p:cNvSpPr>
            <a:spLocks noGrp="1"/>
          </p:cNvSpPr>
          <p:nvPr>
            <p:ph type="sldNum" sz="quarter" idx="12"/>
          </p:nvPr>
        </p:nvSpPr>
        <p:spPr/>
        <p:txBody>
          <a:bodyPr/>
          <a:lstStyle/>
          <a:p>
            <a:fld id="{855316CD-EF9C-4B4A-8A86-F6EB1F473193}" type="slidenum">
              <a:rPr lang="en-GB" smtClean="0"/>
              <a:t>9</a:t>
            </a:fld>
            <a:endParaRPr lang="en-GB"/>
          </a:p>
        </p:txBody>
      </p:sp>
      <p:sp>
        <p:nvSpPr>
          <p:cNvPr id="5" name="Title 4">
            <a:extLst>
              <a:ext uri="{FF2B5EF4-FFF2-40B4-BE49-F238E27FC236}">
                <a16:creationId xmlns:a16="http://schemas.microsoft.com/office/drawing/2014/main" id="{AB02A40D-7BA7-423A-BD3B-CC96EE726CC9}"/>
              </a:ext>
            </a:extLst>
          </p:cNvPr>
          <p:cNvSpPr>
            <a:spLocks noGrp="1"/>
          </p:cNvSpPr>
          <p:nvPr>
            <p:ph type="ctrTitle"/>
          </p:nvPr>
        </p:nvSpPr>
        <p:spPr/>
        <p:txBody>
          <a:bodyPr/>
          <a:lstStyle/>
          <a:p>
            <a:r>
              <a:rPr lang="en-GB" dirty="0"/>
              <a:t>Contact Us</a:t>
            </a:r>
          </a:p>
        </p:txBody>
      </p:sp>
    </p:spTree>
    <p:extLst>
      <p:ext uri="{BB962C8B-B14F-4D97-AF65-F5344CB8AC3E}">
        <p14:creationId xmlns:p14="http://schemas.microsoft.com/office/powerpoint/2010/main" val="3837195538"/>
      </p:ext>
    </p:extLst>
  </p:cSld>
  <p:clrMapOvr>
    <a:masterClrMapping/>
  </p:clrMapOvr>
</p:sld>
</file>

<file path=ppt/theme/theme1.xml><?xml version="1.0" encoding="utf-8"?>
<a:theme xmlns:a="http://schemas.openxmlformats.org/drawingml/2006/main" name="WSET_Basic_PPT">
  <a:themeElements>
    <a:clrScheme name="WSET Corporate Colours">
      <a:dk1>
        <a:sysClr val="windowText" lastClr="000000"/>
      </a:dk1>
      <a:lt1>
        <a:sysClr val="window" lastClr="FFFFFF"/>
      </a:lt1>
      <a:dk2>
        <a:srgbClr val="276093"/>
      </a:dk2>
      <a:lt2>
        <a:srgbClr val="DFDCD9"/>
      </a:lt2>
      <a:accent1>
        <a:srgbClr val="276093"/>
      </a:accent1>
      <a:accent2>
        <a:srgbClr val="A79C94"/>
      </a:accent2>
      <a:accent3>
        <a:srgbClr val="6F8C96"/>
      </a:accent3>
      <a:accent4>
        <a:srgbClr val="188948"/>
      </a:accent4>
      <a:accent5>
        <a:srgbClr val="C7194E"/>
      </a:accent5>
      <a:accent6>
        <a:srgbClr val="F08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WSET Corporate Colours">
      <a:dk1>
        <a:sysClr val="windowText" lastClr="000000"/>
      </a:dk1>
      <a:lt1>
        <a:sysClr val="window" lastClr="FFFFFF"/>
      </a:lt1>
      <a:dk2>
        <a:srgbClr val="276093"/>
      </a:dk2>
      <a:lt2>
        <a:srgbClr val="DFDCD9"/>
      </a:lt2>
      <a:accent1>
        <a:srgbClr val="276093"/>
      </a:accent1>
      <a:accent2>
        <a:srgbClr val="A79C94"/>
      </a:accent2>
      <a:accent3>
        <a:srgbClr val="6F8C96"/>
      </a:accent3>
      <a:accent4>
        <a:srgbClr val="188948"/>
      </a:accent4>
      <a:accent5>
        <a:srgbClr val="C7194E"/>
      </a:accent5>
      <a:accent6>
        <a:srgbClr val="F08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WSET Corporate Colours">
      <a:dk1>
        <a:sysClr val="windowText" lastClr="000000"/>
      </a:dk1>
      <a:lt1>
        <a:sysClr val="window" lastClr="FFFFFF"/>
      </a:lt1>
      <a:dk2>
        <a:srgbClr val="276093"/>
      </a:dk2>
      <a:lt2>
        <a:srgbClr val="DFDCD9"/>
      </a:lt2>
      <a:accent1>
        <a:srgbClr val="276093"/>
      </a:accent1>
      <a:accent2>
        <a:srgbClr val="A79C94"/>
      </a:accent2>
      <a:accent3>
        <a:srgbClr val="6F8C96"/>
      </a:accent3>
      <a:accent4>
        <a:srgbClr val="188948"/>
      </a:accent4>
      <a:accent5>
        <a:srgbClr val="C7194E"/>
      </a:accent5>
      <a:accent6>
        <a:srgbClr val="F08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WSET Corporate Colours">
      <a:dk1>
        <a:sysClr val="windowText" lastClr="000000"/>
      </a:dk1>
      <a:lt1>
        <a:sysClr val="window" lastClr="FFFFFF"/>
      </a:lt1>
      <a:dk2>
        <a:srgbClr val="276093"/>
      </a:dk2>
      <a:lt2>
        <a:srgbClr val="DFDCD9"/>
      </a:lt2>
      <a:accent1>
        <a:srgbClr val="276093"/>
      </a:accent1>
      <a:accent2>
        <a:srgbClr val="A79C94"/>
      </a:accent2>
      <a:accent3>
        <a:srgbClr val="6F8C96"/>
      </a:accent3>
      <a:accent4>
        <a:srgbClr val="188948"/>
      </a:accent4>
      <a:accent5>
        <a:srgbClr val="C7194E"/>
      </a:accent5>
      <a:accent6>
        <a:srgbClr val="F08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WSETCorporatePPT (1)</Template>
  <TotalTime>30</TotalTime>
  <Words>1032</Words>
  <Application>Microsoft Office PowerPoint</Application>
  <PresentationFormat>On-screen Show (4:3)</PresentationFormat>
  <Paragraphs>72</Paragraphs>
  <Slides>9</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Calibri</vt:lpstr>
      <vt:lpstr>Georgia</vt:lpstr>
      <vt:lpstr>Palatino Linotype</vt:lpstr>
      <vt:lpstr>Times New Roman</vt:lpstr>
      <vt:lpstr>WSET_Basic_PPT</vt:lpstr>
      <vt:lpstr>3_Office Theme</vt:lpstr>
      <vt:lpstr>2_Office Theme</vt:lpstr>
      <vt:lpstr>Custom Design</vt:lpstr>
      <vt:lpstr>Benefits of Training</vt:lpstr>
      <vt:lpstr>PowerPoint Presentation</vt:lpstr>
      <vt:lpstr>WSET in the USA</vt:lpstr>
      <vt:lpstr>PowerPoint Presentation</vt:lpstr>
      <vt:lpstr>Benefits of  WSET training</vt:lpstr>
      <vt:lpstr>Level 1 Qualifications</vt:lpstr>
      <vt:lpstr>Level 2 Qualifications</vt:lpstr>
      <vt:lpstr>Level 3 Qualifications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of Training</dc:title>
  <dc:creator>Rob McCaughey</dc:creator>
  <cp:lastModifiedBy>Rob McCaughey</cp:lastModifiedBy>
  <cp:revision>4</cp:revision>
  <dcterms:created xsi:type="dcterms:W3CDTF">2018-05-24T20:19:21Z</dcterms:created>
  <dcterms:modified xsi:type="dcterms:W3CDTF">2018-05-24T20:50:09Z</dcterms:modified>
</cp:coreProperties>
</file>