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300" r:id="rId2"/>
    <p:sldId id="257" r:id="rId3"/>
    <p:sldId id="258" r:id="rId4"/>
    <p:sldId id="296" r:id="rId5"/>
    <p:sldId id="259" r:id="rId6"/>
    <p:sldId id="260" r:id="rId7"/>
    <p:sldId id="261" r:id="rId8"/>
    <p:sldId id="262" r:id="rId9"/>
    <p:sldId id="263" r:id="rId10"/>
    <p:sldId id="301" r:id="rId11"/>
  </p:sldIdLst>
  <p:sldSz cx="9144000" cy="5143500" type="screen16x9"/>
  <p:notesSz cx="6858000" cy="9144000"/>
  <p:embeddedFontLst>
    <p:embeddedFont>
      <p:font typeface="Roboto" panose="020B06040202020202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8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EC85E30-6BDE-42D0-A917-CEEC7F2E9857}">
  <a:tblStyle styleId="{7EC85E30-6BDE-42D0-A917-CEEC7F2E985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3"/>
    <p:restoredTop sz="97871"/>
  </p:normalViewPr>
  <p:slideViewPr>
    <p:cSldViewPr snapToGrid="0">
      <p:cViewPr>
        <p:scale>
          <a:sx n="161" d="100"/>
          <a:sy n="161" d="100"/>
        </p:scale>
        <p:origin x="-90"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006853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917576" y="4415790"/>
            <a:ext cx="5046662" cy="4183380"/>
          </a:xfrm>
          <a:prstGeom prst="rect">
            <a:avLst/>
          </a:prstGeom>
        </p:spPr>
        <p:txBody>
          <a:bodyPr lIns="92431" tIns="92431" rIns="92431" bIns="92431" anchor="t" anchorCtr="0">
            <a:noAutofit/>
          </a:bodyPr>
          <a:lstStyle/>
          <a:p>
            <a:endParaRPr/>
          </a:p>
        </p:txBody>
      </p:sp>
      <p:sp>
        <p:nvSpPr>
          <p:cNvPr id="310" name="Shape 310"/>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917576" y="4415790"/>
            <a:ext cx="5046662" cy="4183380"/>
          </a:xfrm>
          <a:prstGeom prst="rect">
            <a:avLst/>
          </a:prstGeom>
        </p:spPr>
        <p:txBody>
          <a:bodyPr lIns="92431" tIns="92431" rIns="92431" bIns="92431" anchor="t" anchorCtr="0">
            <a:noAutofit/>
          </a:bodyPr>
          <a:lstStyle/>
          <a:p>
            <a:endParaRPr/>
          </a:p>
        </p:txBody>
      </p:sp>
      <p:sp>
        <p:nvSpPr>
          <p:cNvPr id="310" name="Shape 310"/>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Shape 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We all have seen and witnessed an evolution, where developers have changed the way we interact in the world. The creation of apps and app markets have changed everything. Apps, they help us manage our money, our time, our life. They are not just apps to us. They are solutions for our lives. </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917576" y="4415790"/>
            <a:ext cx="5046662" cy="4183380"/>
          </a:xfrm>
          <a:prstGeom prst="rect">
            <a:avLst/>
          </a:prstGeom>
        </p:spPr>
        <p:txBody>
          <a:bodyPr lIns="92431" tIns="92431" rIns="92431" bIns="92431"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rgbClr val="3F3F3F"/>
                </a:solidFill>
                <a:latin typeface="Calibri"/>
                <a:ea typeface="Calibri"/>
                <a:cs typeface="Calibri"/>
                <a:sym typeface="Calibri"/>
              </a:rPr>
              <a:t>This slide</a:t>
            </a:r>
            <a:r>
              <a:rPr lang="en-US" sz="1200" b="0" i="0" u="none" strike="noStrike" cap="none" baseline="0" dirty="0">
                <a:solidFill>
                  <a:srgbClr val="3F3F3F"/>
                </a:solidFill>
                <a:latin typeface="Calibri"/>
                <a:ea typeface="Calibri"/>
                <a:cs typeface="Calibri"/>
                <a:sym typeface="Calibri"/>
              </a:rPr>
              <a:t> shows how merchants can integrate other Clover devices into their business as it evolves – and Station works seamlessly with them all. </a:t>
            </a:r>
            <a:endParaRPr lang="en-US" sz="1200" b="0" i="0" u="none" strike="noStrike" cap="none" dirty="0">
              <a:solidFill>
                <a:srgbClr val="3F3F3F"/>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lang="en-US" sz="1200" b="0" i="0" u="none" strike="noStrike" cap="none" dirty="0">
              <a:solidFill>
                <a:srgbClr val="3F3F3F"/>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US" sz="1200" b="0" i="0" u="none" strike="noStrike" cap="none" dirty="0">
              <a:solidFill>
                <a:srgbClr val="3F3F3F"/>
              </a:solidFill>
              <a:latin typeface="Calibri"/>
              <a:ea typeface="Calibri"/>
              <a:cs typeface="Calibri"/>
              <a:sym typeface="Calibri"/>
            </a:endParaRPr>
          </a:p>
          <a:p>
            <a:endParaRPr dirty="0"/>
          </a:p>
        </p:txBody>
      </p:sp>
      <p:sp>
        <p:nvSpPr>
          <p:cNvPr id="310" name="Shape 310"/>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48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ite_Title">
  <p:cSld name="White_Title">
    <p:spTree>
      <p:nvGrpSpPr>
        <p:cNvPr id="1" name="Shape 50"/>
        <p:cNvGrpSpPr/>
        <p:nvPr/>
      </p:nvGrpSpPr>
      <p:grpSpPr>
        <a:xfrm>
          <a:off x="0" y="0"/>
          <a:ext cx="0" cy="0"/>
          <a:chOff x="0" y="0"/>
          <a:chExt cx="0" cy="0"/>
        </a:xfrm>
      </p:grpSpPr>
      <p:pic>
        <p:nvPicPr>
          <p:cNvPr id="51" name="Shape 51"/>
          <p:cNvPicPr preferRelativeResize="0"/>
          <p:nvPr/>
        </p:nvPicPr>
        <p:blipFill/>
        <p:spPr>
          <a:xfrm>
            <a:off x="1191" y="1192"/>
            <a:ext cx="1200" cy="1200"/>
          </a:xfrm>
          <a:prstGeom prst="rect">
            <a:avLst/>
          </a:prstGeom>
          <a:solidFill>
            <a:srgbClr val="FFFFFF"/>
          </a:solidFill>
          <a:ln>
            <a:noFill/>
          </a:ln>
        </p:spPr>
      </p:pic>
      <p:sp>
        <p:nvSpPr>
          <p:cNvPr id="52" name="Shape 52"/>
          <p:cNvSpPr txBox="1">
            <a:spLocks noGrp="1"/>
          </p:cNvSpPr>
          <p:nvPr>
            <p:ph type="title"/>
          </p:nvPr>
        </p:nvSpPr>
        <p:spPr>
          <a:xfrm>
            <a:off x="491730" y="152021"/>
            <a:ext cx="7461600" cy="634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43B02A"/>
              </a:buClr>
              <a:buSzPts val="2800"/>
              <a:buFont typeface="Roboto"/>
              <a:buNone/>
              <a:defRPr sz="2800" b="0" i="0" u="none" strike="noStrike" cap="none">
                <a:solidFill>
                  <a:srgbClr val="43B02A"/>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491730" y="4767267"/>
            <a:ext cx="350100" cy="275100"/>
          </a:xfrm>
          <a:prstGeom prst="rect">
            <a:avLst/>
          </a:prstGeom>
          <a:noFill/>
          <a:ln>
            <a:noFill/>
          </a:ln>
        </p:spPr>
        <p:txBody>
          <a:bodyPr spcFirstLastPara="1" wrap="square" lIns="0"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4165"/>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4165"/>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4165"/>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4165"/>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4165"/>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4165"/>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4165"/>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4165"/>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4165"/>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7" name="Rectangle 6"/>
          <p:cNvSpPr/>
          <p:nvPr/>
        </p:nvSpPr>
        <p:spPr>
          <a:xfrm>
            <a:off x="1" y="0"/>
            <a:ext cx="2451100"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68824" y="1734365"/>
            <a:ext cx="4285871" cy="448841"/>
          </a:xfrm>
          <a:prstGeom prst="rect">
            <a:avLst/>
          </a:prstGeom>
        </p:spPr>
        <p:txBody>
          <a:bodyPr wrap="square" lIns="0" tIns="0" rIns="0" bIns="0">
            <a:spAutoFit/>
          </a:bodyPr>
          <a:lstStyle/>
          <a:p>
            <a:pPr lvl="0">
              <a:lnSpc>
                <a:spcPts val="3500"/>
              </a:lnSpc>
              <a:buClr>
                <a:srgbClr val="43B02A"/>
              </a:buClr>
            </a:pPr>
            <a:r>
              <a:rPr lang="en-US" sz="3600" b="1" kern="1200" spc="-100" dirty="0">
                <a:solidFill>
                  <a:srgbClr val="43B02A"/>
                </a:solidFill>
              </a:rPr>
              <a:t>Clover @ BARC </a:t>
            </a:r>
          </a:p>
        </p:txBody>
      </p:sp>
      <p:grpSp>
        <p:nvGrpSpPr>
          <p:cNvPr id="2" name="Group 1"/>
          <p:cNvGrpSpPr/>
          <p:nvPr/>
        </p:nvGrpSpPr>
        <p:grpSpPr>
          <a:xfrm>
            <a:off x="381000" y="811789"/>
            <a:ext cx="5949492" cy="4213602"/>
            <a:chOff x="381000" y="606049"/>
            <a:chExt cx="5949492" cy="4213602"/>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36664"/>
            <a:stretch/>
          </p:blipFill>
          <p:spPr>
            <a:xfrm>
              <a:off x="381000" y="606049"/>
              <a:ext cx="3998330" cy="4213602"/>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3939" t="53782" r="7242"/>
            <a:stretch/>
          </p:blipFill>
          <p:spPr>
            <a:xfrm>
              <a:off x="4511217" y="2842165"/>
              <a:ext cx="1819275" cy="1947432"/>
            </a:xfrm>
            <a:prstGeom prst="rect">
              <a:avLst/>
            </a:prstGeom>
          </p:spPr>
        </p:pic>
      </p:grpSp>
    </p:spTree>
    <p:extLst>
      <p:ext uri="{BB962C8B-B14F-4D97-AF65-F5344CB8AC3E}">
        <p14:creationId xmlns:p14="http://schemas.microsoft.com/office/powerpoint/2010/main" val="33518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7" name="Rectangle 6"/>
          <p:cNvSpPr/>
          <p:nvPr/>
        </p:nvSpPr>
        <p:spPr>
          <a:xfrm>
            <a:off x="1" y="0"/>
            <a:ext cx="2451100" cy="5143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68824" y="1734365"/>
            <a:ext cx="4285871" cy="448841"/>
          </a:xfrm>
          <a:prstGeom prst="rect">
            <a:avLst/>
          </a:prstGeom>
        </p:spPr>
        <p:txBody>
          <a:bodyPr wrap="square" lIns="0" tIns="0" rIns="0" bIns="0">
            <a:spAutoFit/>
          </a:bodyPr>
          <a:lstStyle/>
          <a:p>
            <a:pPr lvl="0">
              <a:lnSpc>
                <a:spcPts val="3500"/>
              </a:lnSpc>
              <a:buClr>
                <a:srgbClr val="43B02A"/>
              </a:buClr>
            </a:pPr>
            <a:r>
              <a:rPr lang="en-US" sz="3600" b="1" kern="1200" spc="-100" smtClean="0">
                <a:solidFill>
                  <a:srgbClr val="43B02A"/>
                </a:solidFill>
              </a:rPr>
              <a:t>Thank you</a:t>
            </a:r>
            <a:endParaRPr lang="en-US" sz="3600" b="1" kern="1200" spc="-100" dirty="0">
              <a:solidFill>
                <a:srgbClr val="43B02A"/>
              </a:solidFill>
            </a:endParaRPr>
          </a:p>
        </p:txBody>
      </p:sp>
      <p:grpSp>
        <p:nvGrpSpPr>
          <p:cNvPr id="2" name="Group 1"/>
          <p:cNvGrpSpPr/>
          <p:nvPr/>
        </p:nvGrpSpPr>
        <p:grpSpPr>
          <a:xfrm>
            <a:off x="381000" y="811789"/>
            <a:ext cx="5949492" cy="4213602"/>
            <a:chOff x="381000" y="606049"/>
            <a:chExt cx="5949492" cy="4213602"/>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36664"/>
            <a:stretch/>
          </p:blipFill>
          <p:spPr>
            <a:xfrm>
              <a:off x="381000" y="606049"/>
              <a:ext cx="3998330" cy="4213602"/>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3939" t="53782" r="7242"/>
            <a:stretch/>
          </p:blipFill>
          <p:spPr>
            <a:xfrm>
              <a:off x="4511217" y="2842165"/>
              <a:ext cx="1819275" cy="1947432"/>
            </a:xfrm>
            <a:prstGeom prst="rect">
              <a:avLst/>
            </a:prstGeom>
          </p:spPr>
        </p:pic>
      </p:grpSp>
    </p:spTree>
    <p:extLst>
      <p:ext uri="{BB962C8B-B14F-4D97-AF65-F5344CB8AC3E}">
        <p14:creationId xmlns:p14="http://schemas.microsoft.com/office/powerpoint/2010/main" val="117271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0" y="328"/>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3B02A"/>
              </a:buClr>
              <a:buSzPts val="2800"/>
              <a:buFont typeface="Roboto"/>
              <a:buNone/>
            </a:pPr>
            <a:r>
              <a:rPr lang="en" b="1" i="0" u="none" strike="noStrike" cap="none" dirty="0">
                <a:solidFill>
                  <a:srgbClr val="43B02A"/>
                </a:solidFill>
                <a:latin typeface="Roboto"/>
                <a:ea typeface="Roboto"/>
                <a:cs typeface="Roboto"/>
                <a:sym typeface="Roboto"/>
              </a:rPr>
              <a:t>Device &amp; App (R)Evolution</a:t>
            </a:r>
            <a:endParaRPr b="1" i="0" u="none" strike="noStrike" cap="none" dirty="0">
              <a:solidFill>
                <a:srgbClr val="43B02A"/>
              </a:solidFill>
              <a:latin typeface="Roboto"/>
              <a:ea typeface="Roboto"/>
              <a:cs typeface="Roboto"/>
              <a:sym typeface="Roboto"/>
            </a:endParaRPr>
          </a:p>
        </p:txBody>
      </p:sp>
      <p:grpSp>
        <p:nvGrpSpPr>
          <p:cNvPr id="65" name="Shape 65"/>
          <p:cNvGrpSpPr/>
          <p:nvPr/>
        </p:nvGrpSpPr>
        <p:grpSpPr>
          <a:xfrm>
            <a:off x="1254451" y="1008513"/>
            <a:ext cx="1072674" cy="1673550"/>
            <a:chOff x="491750" y="895925"/>
            <a:chExt cx="1072674" cy="1673550"/>
          </a:xfrm>
        </p:grpSpPr>
        <p:pic>
          <p:nvPicPr>
            <p:cNvPr id="66" name="Shape 66"/>
            <p:cNvPicPr preferRelativeResize="0"/>
            <p:nvPr/>
          </p:nvPicPr>
          <p:blipFill rotWithShape="1">
            <a:blip r:embed="rId3">
              <a:alphaModFix/>
            </a:blip>
            <a:srcRect l="37763" t="7076" r="35936" b="9963"/>
            <a:stretch/>
          </p:blipFill>
          <p:spPr>
            <a:xfrm>
              <a:off x="1025123" y="1313418"/>
              <a:ext cx="539301" cy="1256057"/>
            </a:xfrm>
            <a:prstGeom prst="rect">
              <a:avLst/>
            </a:prstGeom>
            <a:noFill/>
            <a:ln>
              <a:noFill/>
            </a:ln>
          </p:spPr>
        </p:pic>
        <p:pic>
          <p:nvPicPr>
            <p:cNvPr id="67" name="Shape 67"/>
            <p:cNvPicPr preferRelativeResize="0"/>
            <p:nvPr/>
          </p:nvPicPr>
          <p:blipFill rotWithShape="1">
            <a:blip r:embed="rId4">
              <a:alphaModFix/>
            </a:blip>
            <a:srcRect l="34685" r="38791"/>
            <a:stretch/>
          </p:blipFill>
          <p:spPr>
            <a:xfrm>
              <a:off x="491750" y="895925"/>
              <a:ext cx="481016" cy="1076000"/>
            </a:xfrm>
            <a:prstGeom prst="rect">
              <a:avLst/>
            </a:prstGeom>
            <a:noFill/>
            <a:ln>
              <a:noFill/>
            </a:ln>
          </p:spPr>
        </p:pic>
      </p:grpSp>
      <p:pic>
        <p:nvPicPr>
          <p:cNvPr id="68" name="Shape 68"/>
          <p:cNvPicPr preferRelativeResize="0"/>
          <p:nvPr/>
        </p:nvPicPr>
        <p:blipFill rotWithShape="1">
          <a:blip r:embed="rId5">
            <a:alphaModFix/>
          </a:blip>
          <a:srcRect/>
          <a:stretch/>
        </p:blipFill>
        <p:spPr>
          <a:xfrm>
            <a:off x="6595337" y="1181625"/>
            <a:ext cx="1634850" cy="1138750"/>
          </a:xfrm>
          <a:prstGeom prst="rect">
            <a:avLst/>
          </a:prstGeom>
          <a:noFill/>
          <a:ln>
            <a:noFill/>
          </a:ln>
        </p:spPr>
      </p:pic>
      <p:grpSp>
        <p:nvGrpSpPr>
          <p:cNvPr id="69" name="Shape 69"/>
          <p:cNvGrpSpPr/>
          <p:nvPr/>
        </p:nvGrpSpPr>
        <p:grpSpPr>
          <a:xfrm>
            <a:off x="5384467" y="729953"/>
            <a:ext cx="1072674" cy="2149989"/>
            <a:chOff x="5336397" y="729953"/>
            <a:chExt cx="1072674" cy="2149989"/>
          </a:xfrm>
        </p:grpSpPr>
        <p:pic>
          <p:nvPicPr>
            <p:cNvPr id="70" name="Shape 70"/>
            <p:cNvPicPr preferRelativeResize="0"/>
            <p:nvPr/>
          </p:nvPicPr>
          <p:blipFill rotWithShape="1">
            <a:blip r:embed="rId6">
              <a:alphaModFix/>
            </a:blip>
            <a:srcRect l="28054" t="6382" r="28207" b="5952"/>
            <a:stretch/>
          </p:blipFill>
          <p:spPr>
            <a:xfrm>
              <a:off x="5336397" y="729953"/>
              <a:ext cx="1072674" cy="2149989"/>
            </a:xfrm>
            <a:prstGeom prst="rect">
              <a:avLst/>
            </a:prstGeom>
            <a:noFill/>
            <a:ln>
              <a:noFill/>
            </a:ln>
          </p:spPr>
        </p:pic>
        <p:pic>
          <p:nvPicPr>
            <p:cNvPr id="71" name="Shape 71"/>
            <p:cNvPicPr preferRelativeResize="0"/>
            <p:nvPr/>
          </p:nvPicPr>
          <p:blipFill rotWithShape="1">
            <a:blip r:embed="rId7">
              <a:alphaModFix/>
            </a:blip>
            <a:srcRect/>
            <a:stretch/>
          </p:blipFill>
          <p:spPr>
            <a:xfrm>
              <a:off x="5398296" y="972425"/>
              <a:ext cx="941366" cy="1673549"/>
            </a:xfrm>
            <a:prstGeom prst="rect">
              <a:avLst/>
            </a:prstGeom>
            <a:noFill/>
            <a:ln>
              <a:noFill/>
            </a:ln>
          </p:spPr>
        </p:pic>
      </p:grpSp>
      <p:pic>
        <p:nvPicPr>
          <p:cNvPr id="72" name="Shape 72"/>
          <p:cNvPicPr preferRelativeResize="0"/>
          <p:nvPr/>
        </p:nvPicPr>
        <p:blipFill rotWithShape="1">
          <a:blip r:embed="rId8">
            <a:alphaModFix/>
          </a:blip>
          <a:srcRect/>
          <a:stretch/>
        </p:blipFill>
        <p:spPr>
          <a:xfrm>
            <a:off x="716775" y="3279475"/>
            <a:ext cx="2148024" cy="1432850"/>
          </a:xfrm>
          <a:prstGeom prst="rect">
            <a:avLst/>
          </a:prstGeom>
          <a:noFill/>
          <a:ln>
            <a:noFill/>
          </a:ln>
        </p:spPr>
      </p:pic>
      <p:pic>
        <p:nvPicPr>
          <p:cNvPr id="73" name="Shape 73"/>
          <p:cNvPicPr preferRelativeResize="0"/>
          <p:nvPr/>
        </p:nvPicPr>
        <p:blipFill rotWithShape="1">
          <a:blip r:embed="rId9">
            <a:alphaModFix/>
          </a:blip>
          <a:srcRect/>
          <a:stretch/>
        </p:blipFill>
        <p:spPr>
          <a:xfrm>
            <a:off x="5263100" y="3312026"/>
            <a:ext cx="3102274" cy="1341125"/>
          </a:xfrm>
          <a:prstGeom prst="rect">
            <a:avLst/>
          </a:prstGeom>
          <a:noFill/>
          <a:ln>
            <a:noFill/>
          </a:ln>
        </p:spPr>
      </p:pic>
      <p:cxnSp>
        <p:nvCxnSpPr>
          <p:cNvPr id="74" name="Shape 74"/>
          <p:cNvCxnSpPr/>
          <p:nvPr/>
        </p:nvCxnSpPr>
        <p:spPr>
          <a:xfrm rot="10800000">
            <a:off x="500500" y="3094633"/>
            <a:ext cx="8120100" cy="2700"/>
          </a:xfrm>
          <a:prstGeom prst="straightConnector1">
            <a:avLst/>
          </a:prstGeom>
          <a:noFill/>
          <a:ln w="9525" cap="flat" cmpd="sng">
            <a:solidFill>
              <a:schemeClr val="dk2"/>
            </a:solidFill>
            <a:prstDash val="dash"/>
            <a:round/>
            <a:headEnd type="none" w="sm" len="sm"/>
            <a:tailEnd type="none" w="sm" len="sm"/>
          </a:ln>
        </p:spPr>
      </p:cxnSp>
      <p:sp>
        <p:nvSpPr>
          <p:cNvPr id="75" name="Shape 75"/>
          <p:cNvSpPr/>
          <p:nvPr/>
        </p:nvSpPr>
        <p:spPr>
          <a:xfrm>
            <a:off x="3418788" y="1458275"/>
            <a:ext cx="1290300" cy="503100"/>
          </a:xfrm>
          <a:prstGeom prst="rightArrow">
            <a:avLst>
              <a:gd name="adj1" fmla="val 50000"/>
              <a:gd name="adj2" fmla="val 50000"/>
            </a:avLst>
          </a:prstGeom>
          <a:solidFill>
            <a:srgbClr val="43B0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76" name="Shape 76"/>
          <p:cNvSpPr/>
          <p:nvPr/>
        </p:nvSpPr>
        <p:spPr>
          <a:xfrm>
            <a:off x="3418800" y="3731025"/>
            <a:ext cx="1290300" cy="503100"/>
          </a:xfrm>
          <a:prstGeom prst="rightArrow">
            <a:avLst>
              <a:gd name="adj1" fmla="val 50000"/>
              <a:gd name="adj2" fmla="val 50000"/>
            </a:avLst>
          </a:prstGeom>
          <a:solidFill>
            <a:srgbClr val="43B0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25692" y="30815"/>
            <a:ext cx="8568300" cy="489300"/>
          </a:xfrm>
          <a:prstGeom prst="rect">
            <a:avLst/>
          </a:prstGeom>
          <a:noFill/>
          <a:ln>
            <a:noFill/>
          </a:ln>
        </p:spPr>
        <p:txBody>
          <a:bodyPr spcFirstLastPara="1" wrap="square" lIns="0" tIns="91425" rIns="91425" bIns="91425" anchor="ctr" anchorCtr="0">
            <a:noAutofit/>
          </a:bodyPr>
          <a:lstStyle/>
          <a:p>
            <a:pPr marL="0" marR="0" lvl="0" indent="0" algn="l" rtl="0">
              <a:lnSpc>
                <a:spcPct val="90000"/>
              </a:lnSpc>
              <a:spcBef>
                <a:spcPts val="0"/>
              </a:spcBef>
              <a:spcAft>
                <a:spcPts val="0"/>
              </a:spcAft>
              <a:buClr>
                <a:srgbClr val="43B02A"/>
              </a:buClr>
              <a:buSzPts val="1400"/>
              <a:buFont typeface="Arial"/>
              <a:buNone/>
            </a:pPr>
            <a:r>
              <a:rPr lang="en" sz="2800" b="1" dirty="0">
                <a:solidFill>
                  <a:srgbClr val="43B02A"/>
                </a:solidFill>
              </a:rPr>
              <a:t>The Past: C</a:t>
            </a:r>
            <a:r>
              <a:rPr lang="en" sz="2800" b="1" i="0" u="none" strike="noStrike" cap="none" dirty="0">
                <a:solidFill>
                  <a:srgbClr val="43B02A"/>
                </a:solidFill>
                <a:latin typeface="Arial"/>
                <a:ea typeface="Arial"/>
                <a:cs typeface="Arial"/>
                <a:sym typeface="Arial"/>
              </a:rPr>
              <a:t>ash </a:t>
            </a:r>
            <a:r>
              <a:rPr lang="en" sz="2800" b="1" dirty="0">
                <a:solidFill>
                  <a:srgbClr val="43B02A"/>
                </a:solidFill>
              </a:rPr>
              <a:t>R</a:t>
            </a:r>
            <a:r>
              <a:rPr lang="en" sz="2800" b="1" i="0" u="none" strike="noStrike" cap="none" dirty="0">
                <a:solidFill>
                  <a:srgbClr val="43B02A"/>
                </a:solidFill>
                <a:latin typeface="Arial"/>
                <a:ea typeface="Arial"/>
                <a:cs typeface="Arial"/>
                <a:sym typeface="Arial"/>
              </a:rPr>
              <a:t>egisters</a:t>
            </a:r>
            <a:endParaRPr sz="2800" b="1" i="0" u="none" strike="noStrike" cap="none" dirty="0">
              <a:solidFill>
                <a:srgbClr val="43B02A"/>
              </a:solidFill>
              <a:latin typeface="Arial"/>
              <a:ea typeface="Arial"/>
              <a:cs typeface="Arial"/>
              <a:sym typeface="Arial"/>
            </a:endParaRPr>
          </a:p>
        </p:txBody>
      </p:sp>
      <p:grpSp>
        <p:nvGrpSpPr>
          <p:cNvPr id="82" name="Shape 82"/>
          <p:cNvGrpSpPr/>
          <p:nvPr/>
        </p:nvGrpSpPr>
        <p:grpSpPr>
          <a:xfrm>
            <a:off x="830374" y="737505"/>
            <a:ext cx="1695926" cy="1653378"/>
            <a:chOff x="1084521" y="1052281"/>
            <a:chExt cx="1466050" cy="1110097"/>
          </a:xfrm>
        </p:grpSpPr>
        <p:pic>
          <p:nvPicPr>
            <p:cNvPr id="83" name="Shape 83"/>
            <p:cNvPicPr preferRelativeResize="0"/>
            <p:nvPr/>
          </p:nvPicPr>
          <p:blipFill rotWithShape="1">
            <a:blip r:embed="rId3">
              <a:alphaModFix/>
            </a:blip>
            <a:srcRect/>
            <a:stretch/>
          </p:blipFill>
          <p:spPr>
            <a:xfrm>
              <a:off x="1084521" y="1052281"/>
              <a:ext cx="1466050" cy="781996"/>
            </a:xfrm>
            <a:prstGeom prst="rect">
              <a:avLst/>
            </a:prstGeom>
            <a:noFill/>
            <a:ln>
              <a:noFill/>
            </a:ln>
          </p:spPr>
        </p:pic>
        <p:sp>
          <p:nvSpPr>
            <p:cNvPr id="84" name="Shape 84"/>
            <p:cNvSpPr txBox="1"/>
            <p:nvPr/>
          </p:nvSpPr>
          <p:spPr>
            <a:xfrm>
              <a:off x="1219646" y="1828778"/>
              <a:ext cx="1195800" cy="33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43B02A"/>
                  </a:solidFill>
                  <a:latin typeface="Arial"/>
                  <a:ea typeface="Arial"/>
                  <a:cs typeface="Arial"/>
                  <a:sym typeface="Arial"/>
                </a:rPr>
                <a:t>Casio ECR </a:t>
              </a:r>
              <a:endParaRPr sz="1200" b="1" i="0" u="none" strike="noStrike" cap="none">
                <a:solidFill>
                  <a:srgbClr val="43B02A"/>
                </a:solidFill>
                <a:latin typeface="Arial"/>
                <a:ea typeface="Arial"/>
                <a:cs typeface="Arial"/>
                <a:sym typeface="Arial"/>
              </a:endParaRPr>
            </a:p>
          </p:txBody>
        </p:sp>
      </p:grpSp>
      <p:graphicFrame>
        <p:nvGraphicFramePr>
          <p:cNvPr id="85" name="Shape 85"/>
          <p:cNvGraphicFramePr/>
          <p:nvPr/>
        </p:nvGraphicFramePr>
        <p:xfrm>
          <a:off x="285749" y="2470467"/>
          <a:ext cx="8582050" cy="2356825"/>
        </p:xfrm>
        <a:graphic>
          <a:graphicData uri="http://schemas.openxmlformats.org/drawingml/2006/table">
            <a:tbl>
              <a:tblPr>
                <a:noFill/>
                <a:tableStyleId>{7EC85E30-6BDE-42D0-A917-CEEC7F2E9857}</a:tableStyleId>
              </a:tblPr>
              <a:tblGrid>
                <a:gridCol w="4291025">
                  <a:extLst>
                    <a:ext uri="{9D8B030D-6E8A-4147-A177-3AD203B41FA5}">
                      <a16:colId xmlns:a16="http://schemas.microsoft.com/office/drawing/2014/main" xmlns="" val="20000"/>
                    </a:ext>
                  </a:extLst>
                </a:gridCol>
                <a:gridCol w="4291025">
                  <a:extLst>
                    <a:ext uri="{9D8B030D-6E8A-4147-A177-3AD203B41FA5}">
                      <a16:colId xmlns:a16="http://schemas.microsoft.com/office/drawing/2014/main" xmlns="" val="20001"/>
                    </a:ext>
                  </a:extLst>
                </a:gridCol>
              </a:tblGrid>
              <a:tr h="358375">
                <a:tc gridSpan="2">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chemeClr val="lt1"/>
                          </a:solidFill>
                        </a:rPr>
                        <a:t>With an Electronic Cash R</a:t>
                      </a:r>
                      <a:r>
                        <a:rPr lang="en" sz="1200" b="1">
                          <a:solidFill>
                            <a:schemeClr val="lt1"/>
                          </a:solidFill>
                        </a:rPr>
                        <a:t>egister</a:t>
                      </a:r>
                      <a:r>
                        <a:rPr lang="en" sz="1200" b="1" u="none" strike="noStrike" cap="none">
                          <a:solidFill>
                            <a:schemeClr val="lt1"/>
                          </a:solidFill>
                        </a:rPr>
                        <a:t>...</a:t>
                      </a:r>
                      <a:endParaRPr sz="1200" b="1" u="none" strike="noStrike" cap="none">
                        <a:solidFill>
                          <a:schemeClr val="lt1"/>
                        </a:solidFill>
                      </a:endParaRPr>
                    </a:p>
                  </a:txBody>
                  <a:tcPr marL="91425" marR="91425" marT="0" marB="0" anchor="ctr">
                    <a:lnL w="12700" cap="flat" cmpd="sng">
                      <a:solidFill>
                        <a:schemeClr val="accent1">
                          <a:alpha val="0"/>
                        </a:schemeClr>
                      </a:solidFill>
                      <a:prstDash val="solid"/>
                      <a:round/>
                      <a:headEnd type="none" w="sm" len="sm"/>
                      <a:tailEnd type="none" w="sm" len="sm"/>
                    </a:lnL>
                    <a:lnR w="12700" cap="flat" cmpd="sng">
                      <a:solidFill>
                        <a:schemeClr val="accent1">
                          <a:alpha val="0"/>
                        </a:schemeClr>
                      </a:solidFill>
                      <a:prstDash val="solid"/>
                      <a:round/>
                      <a:headEnd type="none" w="sm" len="sm"/>
                      <a:tailEnd type="none" w="sm" len="sm"/>
                    </a:lnR>
                    <a:lnT w="12700" cap="flat" cmpd="sng">
                      <a:solidFill>
                        <a:schemeClr val="accent1">
                          <a:alpha val="0"/>
                        </a:schemeClr>
                      </a:solidFill>
                      <a:prstDash val="solid"/>
                      <a:round/>
                      <a:headEnd type="none" w="sm" len="sm"/>
                      <a:tailEnd type="none" w="sm" len="sm"/>
                    </a:lnT>
                    <a:lnB w="12700" cap="flat" cmpd="sng">
                      <a:solidFill>
                        <a:schemeClr val="accent1">
                          <a:alpha val="0"/>
                        </a:schemeClr>
                      </a:solidFill>
                      <a:prstDash val="solid"/>
                      <a:round/>
                      <a:headEnd type="none" w="sm" len="sm"/>
                      <a:tailEnd type="none" w="sm" len="sm"/>
                    </a:lnB>
                    <a:solidFill>
                      <a:srgbClr val="43B02A"/>
                    </a:solidFill>
                  </a:tcPr>
                </a:tc>
                <a:tc hMerge="1">
                  <a:txBody>
                    <a:bodyPr/>
                    <a:lstStyle/>
                    <a:p>
                      <a:endParaRPr lang="en-US"/>
                    </a:p>
                  </a:txBody>
                  <a:tcPr/>
                </a:tc>
                <a:extLst>
                  <a:ext uri="{0D108BD9-81ED-4DB2-BD59-A6C34878D82A}">
                    <a16:rowId xmlns:a16="http://schemas.microsoft.com/office/drawing/2014/main" xmlns="" val="10000"/>
                  </a:ext>
                </a:extLst>
              </a:tr>
              <a:tr h="1998450">
                <a:tc>
                  <a:txBody>
                    <a:bodyPr/>
                    <a:lstStyle/>
                    <a:p>
                      <a:pPr marL="0" marR="0" lvl="0" indent="0" algn="l" rtl="0">
                        <a:lnSpc>
                          <a:spcPct val="110000"/>
                        </a:lnSpc>
                        <a:spcBef>
                          <a:spcPts val="0"/>
                        </a:spcBef>
                        <a:spcAft>
                          <a:spcPts val="0"/>
                        </a:spcAft>
                        <a:buClr>
                          <a:srgbClr val="63666A"/>
                        </a:buClr>
                        <a:buSzPts val="1100"/>
                        <a:buFont typeface="Arial"/>
                        <a:buNone/>
                      </a:pPr>
                      <a:r>
                        <a:rPr lang="en" sz="1200" b="1" i="0" u="none" strike="noStrike" cap="none">
                          <a:solidFill>
                            <a:srgbClr val="63666A"/>
                          </a:solidFill>
                          <a:latin typeface="Arial"/>
                          <a:ea typeface="Arial"/>
                          <a:cs typeface="Arial"/>
                          <a:sym typeface="Arial"/>
                        </a:rPr>
                        <a:t>You can:</a:t>
                      </a:r>
                      <a:endParaRPr sz="1200" b="1" i="0" u="none" strike="noStrike" cap="none">
                        <a:solidFill>
                          <a:srgbClr val="63666A"/>
                        </a:solidFill>
                        <a:latin typeface="Arial"/>
                        <a:ea typeface="Arial"/>
                        <a:cs typeface="Arial"/>
                        <a:sym typeface="Arial"/>
                      </a:endParaRPr>
                    </a:p>
                    <a:p>
                      <a:pPr marL="228600" marR="0" lvl="0" indent="-234950" algn="l" rtl="0">
                        <a:lnSpc>
                          <a:spcPct val="110000"/>
                        </a:lnSpc>
                        <a:spcBef>
                          <a:spcPts val="0"/>
                        </a:spcBef>
                        <a:spcAft>
                          <a:spcPts val="0"/>
                        </a:spcAft>
                        <a:buClr>
                          <a:srgbClr val="63666A"/>
                        </a:buClr>
                        <a:buSzPts val="1200"/>
                        <a:buFont typeface="Arial"/>
                        <a:buChar char="•"/>
                      </a:pPr>
                      <a:r>
                        <a:rPr lang="en" sz="1200" b="0" i="0" u="none" strike="noStrike" cap="none">
                          <a:solidFill>
                            <a:srgbClr val="63666A"/>
                          </a:solidFill>
                          <a:latin typeface="Arial"/>
                          <a:ea typeface="Arial"/>
                          <a:cs typeface="Arial"/>
                          <a:sym typeface="Arial"/>
                        </a:rPr>
                        <a:t>Take cash payments</a:t>
                      </a:r>
                      <a:endParaRPr sz="1200" b="0" i="0" u="none" strike="noStrike" cap="none">
                        <a:solidFill>
                          <a:srgbClr val="63666A"/>
                        </a:solidFill>
                        <a:latin typeface="Arial"/>
                        <a:ea typeface="Arial"/>
                        <a:cs typeface="Arial"/>
                        <a:sym typeface="Arial"/>
                      </a:endParaRPr>
                    </a:p>
                    <a:p>
                      <a:pPr marL="228600" marR="0" lvl="0" indent="-234950" algn="l" rtl="0">
                        <a:lnSpc>
                          <a:spcPct val="110000"/>
                        </a:lnSpc>
                        <a:spcBef>
                          <a:spcPts val="0"/>
                        </a:spcBef>
                        <a:spcAft>
                          <a:spcPts val="0"/>
                        </a:spcAft>
                        <a:buClr>
                          <a:srgbClr val="63666A"/>
                        </a:buClr>
                        <a:buSzPts val="1200"/>
                        <a:buFont typeface="Arial"/>
                        <a:buChar char="•"/>
                      </a:pPr>
                      <a:r>
                        <a:rPr lang="en" sz="1200" b="0" i="0" u="none" strike="noStrike" cap="none">
                          <a:solidFill>
                            <a:srgbClr val="63666A"/>
                          </a:solidFill>
                          <a:latin typeface="Arial"/>
                          <a:ea typeface="Arial"/>
                          <a:cs typeface="Arial"/>
                          <a:sym typeface="Arial"/>
                        </a:rPr>
                        <a:t>Have limited inventory</a:t>
                      </a:r>
                      <a:endParaRPr sz="1200" b="0" i="0" u="none" strike="noStrike" cap="none">
                        <a:solidFill>
                          <a:srgbClr val="63666A"/>
                        </a:solidFill>
                        <a:latin typeface="Arial"/>
                        <a:ea typeface="Arial"/>
                        <a:cs typeface="Arial"/>
                        <a:sym typeface="Arial"/>
                      </a:endParaRPr>
                    </a:p>
                    <a:p>
                      <a:pPr marL="228600" marR="0" lvl="0" indent="-234950" algn="l" rtl="0">
                        <a:lnSpc>
                          <a:spcPct val="110000"/>
                        </a:lnSpc>
                        <a:spcBef>
                          <a:spcPts val="0"/>
                        </a:spcBef>
                        <a:spcAft>
                          <a:spcPts val="0"/>
                        </a:spcAft>
                        <a:buClr>
                          <a:srgbClr val="63666A"/>
                        </a:buClr>
                        <a:buSzPts val="1200"/>
                        <a:buFont typeface="Arial"/>
                        <a:buChar char="•"/>
                      </a:pPr>
                      <a:r>
                        <a:rPr lang="en" sz="1200" b="0" i="0" u="none" strike="noStrike" cap="none">
                          <a:solidFill>
                            <a:srgbClr val="63666A"/>
                          </a:solidFill>
                          <a:latin typeface="Arial"/>
                          <a:ea typeface="Arial"/>
                          <a:cs typeface="Arial"/>
                          <a:sym typeface="Arial"/>
                        </a:rPr>
                        <a:t>Have limited employee permissions</a:t>
                      </a:r>
                      <a:endParaRPr sz="1200" b="0" i="0" u="none" strike="noStrike" cap="none">
                        <a:solidFill>
                          <a:srgbClr val="63666A"/>
                        </a:solidFill>
                        <a:latin typeface="Arial"/>
                        <a:ea typeface="Arial"/>
                        <a:cs typeface="Arial"/>
                        <a:sym typeface="Arial"/>
                      </a:endParaRPr>
                    </a:p>
                    <a:p>
                      <a:pPr marL="228600" marR="0" lvl="0" indent="-234950" algn="l" rtl="0">
                        <a:lnSpc>
                          <a:spcPct val="110000"/>
                        </a:lnSpc>
                        <a:spcBef>
                          <a:spcPts val="0"/>
                        </a:spcBef>
                        <a:spcAft>
                          <a:spcPts val="0"/>
                        </a:spcAft>
                        <a:buClr>
                          <a:srgbClr val="63666A"/>
                        </a:buClr>
                        <a:buSzPts val="1200"/>
                        <a:buFont typeface="Arial"/>
                        <a:buChar char="•"/>
                      </a:pPr>
                      <a:r>
                        <a:rPr lang="en" sz="1200" b="0" i="0" u="none" strike="noStrike" cap="none">
                          <a:solidFill>
                            <a:srgbClr val="63666A"/>
                          </a:solidFill>
                          <a:latin typeface="Arial"/>
                          <a:ea typeface="Arial"/>
                          <a:cs typeface="Arial"/>
                          <a:sym typeface="Arial"/>
                        </a:rPr>
                        <a:t>Use non-intuitive item names (PLU numbers)</a:t>
                      </a:r>
                      <a:endParaRPr sz="1200" b="0" i="0" u="none" strike="noStrike" cap="none">
                        <a:solidFill>
                          <a:srgbClr val="63666A"/>
                        </a:solidFill>
                        <a:latin typeface="Arial"/>
                        <a:ea typeface="Arial"/>
                        <a:cs typeface="Arial"/>
                        <a:sym typeface="Arial"/>
                      </a:endParaRPr>
                    </a:p>
                    <a:p>
                      <a:pPr marL="228600" marR="0" lvl="0" indent="-234950" algn="l" rtl="0">
                        <a:lnSpc>
                          <a:spcPct val="110000"/>
                        </a:lnSpc>
                        <a:spcBef>
                          <a:spcPts val="0"/>
                        </a:spcBef>
                        <a:spcAft>
                          <a:spcPts val="0"/>
                        </a:spcAft>
                        <a:buClr>
                          <a:srgbClr val="63666A"/>
                        </a:buClr>
                        <a:buSzPts val="1200"/>
                        <a:buFont typeface="Arial"/>
                        <a:buChar char="•"/>
                      </a:pPr>
                      <a:r>
                        <a:rPr lang="en" sz="1200" b="0" i="0" u="none" strike="noStrike" cap="none">
                          <a:solidFill>
                            <a:srgbClr val="63666A"/>
                          </a:solidFill>
                          <a:latin typeface="Arial"/>
                          <a:ea typeface="Arial"/>
                          <a:cs typeface="Arial"/>
                          <a:sym typeface="Arial"/>
                        </a:rPr>
                        <a:t>Have 1-day’s worth of payments reporting</a:t>
                      </a:r>
                      <a:endParaRPr sz="1200" b="0" i="0" u="none" strike="noStrike" cap="none">
                        <a:solidFill>
                          <a:srgbClr val="63666A"/>
                        </a:solidFill>
                        <a:latin typeface="Arial"/>
                        <a:ea typeface="Arial"/>
                        <a:cs typeface="Arial"/>
                        <a:sym typeface="Arial"/>
                      </a:endParaRPr>
                    </a:p>
                    <a:p>
                      <a:pPr marL="228600" marR="0" lvl="0" indent="-234950" algn="l" rtl="0">
                        <a:lnSpc>
                          <a:spcPct val="110000"/>
                        </a:lnSpc>
                        <a:spcBef>
                          <a:spcPts val="0"/>
                        </a:spcBef>
                        <a:spcAft>
                          <a:spcPts val="0"/>
                        </a:spcAft>
                        <a:buClr>
                          <a:srgbClr val="63666A"/>
                        </a:buClr>
                        <a:buSzPts val="1200"/>
                        <a:buFont typeface="Arial"/>
                        <a:buChar char="•"/>
                      </a:pPr>
                      <a:r>
                        <a:rPr lang="en" sz="1200" b="0" i="0" u="none" strike="noStrike" cap="none">
                          <a:solidFill>
                            <a:srgbClr val="63666A"/>
                          </a:solidFill>
                          <a:latin typeface="Arial"/>
                          <a:ea typeface="Arial"/>
                          <a:cs typeface="Arial"/>
                          <a:sym typeface="Arial"/>
                        </a:rPr>
                        <a:t>Have 1-day’s worth of employee reporting</a:t>
                      </a:r>
                      <a:endParaRPr sz="1200" b="0" i="0" u="none" strike="noStrike" cap="none">
                        <a:solidFill>
                          <a:srgbClr val="63666A"/>
                        </a:solidFill>
                        <a:latin typeface="Arial"/>
                        <a:ea typeface="Arial"/>
                        <a:cs typeface="Arial"/>
                        <a:sym typeface="Arial"/>
                      </a:endParaRPr>
                    </a:p>
                  </a:txBody>
                  <a:tcPr marL="91425" marR="91425" marT="45725" marB="45725">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chemeClr val="accent1">
                          <a:alpha val="0"/>
                        </a:schemeClr>
                      </a:solidFill>
                      <a:prstDash val="solid"/>
                      <a:round/>
                      <a:headEnd type="none" w="sm" len="sm"/>
                      <a:tailEnd type="none" w="sm" len="sm"/>
                    </a:lnT>
                    <a:lnB w="12700" cap="flat" cmpd="sng">
                      <a:solidFill>
                        <a:srgbClr val="D9D9D9"/>
                      </a:solidFill>
                      <a:prstDash val="solid"/>
                      <a:round/>
                      <a:headEnd type="none" w="sm" len="sm"/>
                      <a:tailEnd type="none" w="sm" len="sm"/>
                    </a:lnB>
                  </a:tcPr>
                </a:tc>
                <a:tc>
                  <a:txBody>
                    <a:bodyPr/>
                    <a:lstStyle/>
                    <a:p>
                      <a:pPr marL="0" marR="0" lvl="0" indent="0" algn="l" rtl="0">
                        <a:lnSpc>
                          <a:spcPct val="110000"/>
                        </a:lnSpc>
                        <a:spcBef>
                          <a:spcPts val="0"/>
                        </a:spcBef>
                        <a:spcAft>
                          <a:spcPts val="0"/>
                        </a:spcAft>
                        <a:buClr>
                          <a:srgbClr val="63666A"/>
                        </a:buClr>
                        <a:buSzPts val="1100"/>
                        <a:buFont typeface="Arial"/>
                        <a:buNone/>
                      </a:pPr>
                      <a:r>
                        <a:rPr lang="en" sz="1200" b="1" i="0" u="none" strike="noStrike" cap="none">
                          <a:solidFill>
                            <a:srgbClr val="63666A"/>
                          </a:solidFill>
                          <a:latin typeface="Arial"/>
                          <a:ea typeface="Arial"/>
                          <a:cs typeface="Arial"/>
                          <a:sym typeface="Arial"/>
                        </a:rPr>
                        <a:t>You can’t: </a:t>
                      </a:r>
                      <a:endParaRPr sz="1200" b="1" i="0" u="none" strike="noStrike" cap="none">
                        <a:solidFill>
                          <a:srgbClr val="63666A"/>
                        </a:solidFill>
                        <a:latin typeface="Arial"/>
                        <a:ea typeface="Arial"/>
                        <a:cs typeface="Arial"/>
                        <a:sym typeface="Arial"/>
                      </a:endParaRPr>
                    </a:p>
                    <a:p>
                      <a:pPr marL="228600" marR="0" lvl="0" indent="-234950" algn="l" rtl="0">
                        <a:lnSpc>
                          <a:spcPct val="110000"/>
                        </a:lnSpc>
                        <a:spcBef>
                          <a:spcPts val="0"/>
                        </a:spcBef>
                        <a:spcAft>
                          <a:spcPts val="0"/>
                        </a:spcAft>
                        <a:buClr>
                          <a:srgbClr val="63666A"/>
                        </a:buClr>
                        <a:buSzPts val="1200"/>
                        <a:buFont typeface="Arial"/>
                        <a:buChar char="•"/>
                      </a:pPr>
                      <a:r>
                        <a:rPr lang="en" sz="1200" b="0" i="0" u="none" strike="noStrike" cap="none">
                          <a:solidFill>
                            <a:srgbClr val="63666A"/>
                          </a:solidFill>
                          <a:latin typeface="Arial"/>
                          <a:ea typeface="Arial"/>
                          <a:cs typeface="Arial"/>
                          <a:sym typeface="Arial"/>
                        </a:rPr>
                        <a:t>Get employees up and running without training</a:t>
                      </a:r>
                      <a:endParaRPr sz="1200" b="0" i="0" u="none" strike="noStrike" cap="none">
                        <a:solidFill>
                          <a:srgbClr val="63666A"/>
                        </a:solidFill>
                        <a:latin typeface="Arial"/>
                        <a:ea typeface="Arial"/>
                        <a:cs typeface="Arial"/>
                        <a:sym typeface="Arial"/>
                      </a:endParaRPr>
                    </a:p>
                    <a:p>
                      <a:pPr marL="228600" marR="0" lvl="0" indent="-234950" algn="l" rtl="0">
                        <a:lnSpc>
                          <a:spcPct val="110000"/>
                        </a:lnSpc>
                        <a:spcBef>
                          <a:spcPts val="0"/>
                        </a:spcBef>
                        <a:spcAft>
                          <a:spcPts val="0"/>
                        </a:spcAft>
                        <a:buClr>
                          <a:srgbClr val="63666A"/>
                        </a:buClr>
                        <a:buSzPts val="1200"/>
                        <a:buFont typeface="Arial"/>
                        <a:buChar char="•"/>
                      </a:pPr>
                      <a:r>
                        <a:rPr lang="en" sz="1200" b="0" i="0" u="none" strike="noStrike" cap="none">
                          <a:solidFill>
                            <a:srgbClr val="63666A"/>
                          </a:solidFill>
                          <a:latin typeface="Arial"/>
                          <a:ea typeface="Arial"/>
                          <a:cs typeface="Arial"/>
                          <a:sym typeface="Arial"/>
                        </a:rPr>
                        <a:t>Efficiently manage a growing business</a:t>
                      </a:r>
                      <a:endParaRPr sz="1200" b="0" i="0" u="none" strike="noStrike" cap="none">
                        <a:solidFill>
                          <a:srgbClr val="63666A"/>
                        </a:solidFill>
                        <a:latin typeface="Arial"/>
                        <a:ea typeface="Arial"/>
                        <a:cs typeface="Arial"/>
                        <a:sym typeface="Arial"/>
                      </a:endParaRPr>
                    </a:p>
                    <a:p>
                      <a:pPr marL="228600" marR="0" lvl="0" indent="-234950" algn="l" rtl="0">
                        <a:lnSpc>
                          <a:spcPct val="110000"/>
                        </a:lnSpc>
                        <a:spcBef>
                          <a:spcPts val="0"/>
                        </a:spcBef>
                        <a:spcAft>
                          <a:spcPts val="0"/>
                        </a:spcAft>
                        <a:buClr>
                          <a:srgbClr val="63666A"/>
                        </a:buClr>
                        <a:buSzPts val="1200"/>
                        <a:buFont typeface="Arial"/>
                        <a:buChar char="•"/>
                      </a:pPr>
                      <a:r>
                        <a:rPr lang="en" sz="1200" b="0" i="0" u="none" strike="noStrike" cap="none">
                          <a:solidFill>
                            <a:srgbClr val="63666A"/>
                          </a:solidFill>
                          <a:latin typeface="Arial"/>
                          <a:ea typeface="Arial"/>
                          <a:cs typeface="Arial"/>
                          <a:sym typeface="Arial"/>
                        </a:rPr>
                        <a:t>Retrieve data for more than 1 day</a:t>
                      </a:r>
                      <a:endParaRPr sz="1200" b="0" i="0" u="none" strike="noStrike" cap="none">
                        <a:solidFill>
                          <a:srgbClr val="63666A"/>
                        </a:solidFill>
                        <a:latin typeface="Arial"/>
                        <a:ea typeface="Arial"/>
                        <a:cs typeface="Arial"/>
                        <a:sym typeface="Arial"/>
                      </a:endParaRPr>
                    </a:p>
                    <a:p>
                      <a:pPr marL="228600" marR="0" lvl="0" indent="-234950" algn="l" rtl="0">
                        <a:lnSpc>
                          <a:spcPct val="110000"/>
                        </a:lnSpc>
                        <a:spcBef>
                          <a:spcPts val="0"/>
                        </a:spcBef>
                        <a:spcAft>
                          <a:spcPts val="0"/>
                        </a:spcAft>
                        <a:buClr>
                          <a:srgbClr val="63666A"/>
                        </a:buClr>
                        <a:buSzPts val="1200"/>
                        <a:buFont typeface="Arial"/>
                        <a:buChar char="•"/>
                      </a:pPr>
                      <a:r>
                        <a:rPr lang="en" sz="1200" b="0" i="0" u="none" strike="noStrike" cap="none">
                          <a:solidFill>
                            <a:srgbClr val="63666A"/>
                          </a:solidFill>
                          <a:latin typeface="Arial"/>
                          <a:ea typeface="Arial"/>
                          <a:cs typeface="Arial"/>
                          <a:sym typeface="Arial"/>
                        </a:rPr>
                        <a:t>Take cards (requires separate reader)</a:t>
                      </a:r>
                      <a:endParaRPr sz="1200" b="0" i="0" u="none" strike="noStrike" cap="none">
                        <a:solidFill>
                          <a:srgbClr val="63666A"/>
                        </a:solidFill>
                        <a:latin typeface="Arial"/>
                        <a:ea typeface="Arial"/>
                        <a:cs typeface="Arial"/>
                        <a:sym typeface="Arial"/>
                      </a:endParaRPr>
                    </a:p>
                    <a:p>
                      <a:pPr marL="228600" marR="0" lvl="0" indent="-234950" algn="l" rtl="0">
                        <a:lnSpc>
                          <a:spcPct val="110000"/>
                        </a:lnSpc>
                        <a:spcBef>
                          <a:spcPts val="0"/>
                        </a:spcBef>
                        <a:spcAft>
                          <a:spcPts val="0"/>
                        </a:spcAft>
                        <a:buClr>
                          <a:srgbClr val="63666A"/>
                        </a:buClr>
                        <a:buSzPts val="1200"/>
                        <a:buFont typeface="Arial"/>
                        <a:buChar char="•"/>
                      </a:pPr>
                      <a:r>
                        <a:rPr lang="en" sz="1200" b="0" i="0" u="none" strike="noStrike" cap="none">
                          <a:solidFill>
                            <a:srgbClr val="63666A"/>
                          </a:solidFill>
                          <a:latin typeface="Arial"/>
                          <a:ea typeface="Arial"/>
                          <a:cs typeface="Arial"/>
                          <a:sym typeface="Arial"/>
                        </a:rPr>
                        <a:t>Save orders to pay later</a:t>
                      </a:r>
                      <a:endParaRPr sz="1200" b="0" i="0" u="none" strike="noStrike" cap="none">
                        <a:solidFill>
                          <a:srgbClr val="63666A"/>
                        </a:solidFill>
                        <a:latin typeface="Arial"/>
                        <a:ea typeface="Arial"/>
                        <a:cs typeface="Arial"/>
                        <a:sym typeface="Arial"/>
                      </a:endParaRPr>
                    </a:p>
                    <a:p>
                      <a:pPr marL="228600" marR="0" lvl="0" indent="-234950" algn="l" rtl="0">
                        <a:lnSpc>
                          <a:spcPct val="110000"/>
                        </a:lnSpc>
                        <a:spcBef>
                          <a:spcPts val="0"/>
                        </a:spcBef>
                        <a:spcAft>
                          <a:spcPts val="0"/>
                        </a:spcAft>
                        <a:buClr>
                          <a:srgbClr val="63666A"/>
                        </a:buClr>
                        <a:buSzPts val="1200"/>
                        <a:buFont typeface="Arial"/>
                        <a:buChar char="•"/>
                      </a:pPr>
                      <a:r>
                        <a:rPr lang="en" sz="1200" b="0" i="0" u="none" strike="noStrike" cap="none">
                          <a:solidFill>
                            <a:srgbClr val="63666A"/>
                          </a:solidFill>
                          <a:latin typeface="Arial"/>
                          <a:ea typeface="Arial"/>
                          <a:cs typeface="Arial"/>
                          <a:sym typeface="Arial"/>
                        </a:rPr>
                        <a:t>Manage employees </a:t>
                      </a:r>
                      <a:endParaRPr sz="1200" b="0" i="0" u="none" strike="noStrike" cap="none">
                        <a:solidFill>
                          <a:srgbClr val="63666A"/>
                        </a:solidFill>
                        <a:latin typeface="Arial"/>
                        <a:ea typeface="Arial"/>
                        <a:cs typeface="Arial"/>
                        <a:sym typeface="Arial"/>
                      </a:endParaRPr>
                    </a:p>
                    <a:p>
                      <a:pPr marL="228600" marR="0" lvl="0" indent="-234950" algn="l" rtl="0">
                        <a:lnSpc>
                          <a:spcPct val="110000"/>
                        </a:lnSpc>
                        <a:spcBef>
                          <a:spcPts val="0"/>
                        </a:spcBef>
                        <a:spcAft>
                          <a:spcPts val="0"/>
                        </a:spcAft>
                        <a:buClr>
                          <a:srgbClr val="63666A"/>
                        </a:buClr>
                        <a:buSzPts val="1200"/>
                        <a:buFont typeface="Arial"/>
                        <a:buChar char="•"/>
                      </a:pPr>
                      <a:r>
                        <a:rPr lang="en" sz="1200" b="0" i="0" u="none" strike="noStrike" cap="none">
                          <a:solidFill>
                            <a:srgbClr val="63666A"/>
                          </a:solidFill>
                          <a:latin typeface="Arial"/>
                          <a:ea typeface="Arial"/>
                          <a:cs typeface="Arial"/>
                          <a:sym typeface="Arial"/>
                        </a:rPr>
                        <a:t>Etc. </a:t>
                      </a:r>
                      <a:endParaRPr sz="1200" b="0" i="0" u="none" strike="noStrike" cap="none">
                        <a:solidFill>
                          <a:srgbClr val="63666A"/>
                        </a:solidFill>
                        <a:latin typeface="Arial"/>
                        <a:ea typeface="Arial"/>
                        <a:cs typeface="Arial"/>
                        <a:sym typeface="Arial"/>
                      </a:endParaRPr>
                    </a:p>
                  </a:txBody>
                  <a:tcPr marL="91425" marR="91425" marT="45725" marB="45725">
                    <a:lnL w="12700" cap="flat" cmpd="sng">
                      <a:solidFill>
                        <a:srgbClr val="D9D9D9"/>
                      </a:solidFill>
                      <a:prstDash val="solid"/>
                      <a:round/>
                      <a:headEnd type="none" w="sm" len="sm"/>
                      <a:tailEnd type="none" w="sm" len="sm"/>
                    </a:lnL>
                    <a:lnR w="12700" cap="flat" cmpd="sng">
                      <a:solidFill>
                        <a:srgbClr val="D9D9D9"/>
                      </a:solidFill>
                      <a:prstDash val="solid"/>
                      <a:round/>
                      <a:headEnd type="none" w="sm" len="sm"/>
                      <a:tailEnd type="none" w="sm" len="sm"/>
                    </a:lnR>
                    <a:lnT w="12700" cap="flat" cmpd="sng">
                      <a:solidFill>
                        <a:schemeClr val="accent1">
                          <a:alpha val="0"/>
                        </a:schemeClr>
                      </a:solidFill>
                      <a:prstDash val="solid"/>
                      <a:round/>
                      <a:headEnd type="none" w="sm" len="sm"/>
                      <a:tailEnd type="none" w="sm" len="sm"/>
                    </a:lnT>
                    <a:lnB w="12700" cap="flat" cmpd="sng">
                      <a:solidFill>
                        <a:srgbClr val="D9D9D9"/>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grpSp>
        <p:nvGrpSpPr>
          <p:cNvPr id="86" name="Shape 86"/>
          <p:cNvGrpSpPr/>
          <p:nvPr/>
        </p:nvGrpSpPr>
        <p:grpSpPr>
          <a:xfrm>
            <a:off x="3982632" y="791551"/>
            <a:ext cx="1383301" cy="1599333"/>
            <a:chOff x="3791612" y="1088568"/>
            <a:chExt cx="1195800" cy="1073810"/>
          </a:xfrm>
        </p:grpSpPr>
        <p:pic>
          <p:nvPicPr>
            <p:cNvPr id="87" name="Shape 87"/>
            <p:cNvPicPr preferRelativeResize="0"/>
            <p:nvPr/>
          </p:nvPicPr>
          <p:blipFill rotWithShape="1">
            <a:blip r:embed="rId4">
              <a:alphaModFix/>
            </a:blip>
            <a:srcRect/>
            <a:stretch/>
          </p:blipFill>
          <p:spPr>
            <a:xfrm>
              <a:off x="3883850" y="1088568"/>
              <a:ext cx="1011324" cy="750930"/>
            </a:xfrm>
            <a:prstGeom prst="rect">
              <a:avLst/>
            </a:prstGeom>
            <a:noFill/>
            <a:ln>
              <a:noFill/>
            </a:ln>
          </p:spPr>
        </p:pic>
        <p:sp>
          <p:nvSpPr>
            <p:cNvPr id="88" name="Shape 88"/>
            <p:cNvSpPr txBox="1"/>
            <p:nvPr/>
          </p:nvSpPr>
          <p:spPr>
            <a:xfrm>
              <a:off x="3791612" y="1828778"/>
              <a:ext cx="1195800" cy="33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b="1" i="0" u="none" strike="noStrike" cap="none">
                  <a:solidFill>
                    <a:srgbClr val="43B02A"/>
                  </a:solidFill>
                  <a:latin typeface="Arial"/>
                  <a:ea typeface="Arial"/>
                  <a:cs typeface="Arial"/>
                  <a:sym typeface="Arial"/>
                </a:rPr>
                <a:t>Sam4s ECR</a:t>
              </a:r>
              <a:endParaRPr>
                <a:solidFill>
                  <a:srgbClr val="43B02A"/>
                </a:solidFill>
              </a:endParaRPr>
            </a:p>
          </p:txBody>
        </p:sp>
      </p:grpSp>
      <p:grpSp>
        <p:nvGrpSpPr>
          <p:cNvPr id="89" name="Shape 89"/>
          <p:cNvGrpSpPr/>
          <p:nvPr/>
        </p:nvGrpSpPr>
        <p:grpSpPr>
          <a:xfrm>
            <a:off x="6822268" y="780418"/>
            <a:ext cx="1383301" cy="1610466"/>
            <a:chOff x="6264235" y="1081093"/>
            <a:chExt cx="1195800" cy="1081285"/>
          </a:xfrm>
        </p:grpSpPr>
        <p:pic>
          <p:nvPicPr>
            <p:cNvPr id="90" name="Shape 90"/>
            <p:cNvPicPr preferRelativeResize="0"/>
            <p:nvPr/>
          </p:nvPicPr>
          <p:blipFill rotWithShape="1">
            <a:blip r:embed="rId5">
              <a:alphaModFix/>
            </a:blip>
            <a:srcRect/>
            <a:stretch/>
          </p:blipFill>
          <p:spPr>
            <a:xfrm>
              <a:off x="6365643" y="1081093"/>
              <a:ext cx="992984" cy="750928"/>
            </a:xfrm>
            <a:prstGeom prst="rect">
              <a:avLst/>
            </a:prstGeom>
            <a:noFill/>
            <a:ln>
              <a:noFill/>
            </a:ln>
          </p:spPr>
        </p:pic>
        <p:sp>
          <p:nvSpPr>
            <p:cNvPr id="91" name="Shape 91"/>
            <p:cNvSpPr txBox="1"/>
            <p:nvPr/>
          </p:nvSpPr>
          <p:spPr>
            <a:xfrm>
              <a:off x="6264235" y="1828778"/>
              <a:ext cx="1195800" cy="33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b="1" i="0" u="none" strike="noStrike" cap="none">
                  <a:solidFill>
                    <a:srgbClr val="43B02A"/>
                  </a:solidFill>
                  <a:latin typeface="Arial"/>
                  <a:ea typeface="Arial"/>
                  <a:cs typeface="Arial"/>
                  <a:sym typeface="Arial"/>
                </a:rPr>
                <a:t>Sharp ECR</a:t>
              </a:r>
              <a:endParaRPr>
                <a:solidFill>
                  <a:srgbClr val="43B02A"/>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2" name="Rectangle 31"/>
          <p:cNvSpPr/>
          <p:nvPr/>
        </p:nvSpPr>
        <p:spPr>
          <a:xfrm>
            <a:off x="0" y="3175092"/>
            <a:ext cx="9144000" cy="6838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rotWithShape="1">
          <a:blip r:embed="rId3"/>
          <a:srcRect b="50000"/>
          <a:stretch/>
        </p:blipFill>
        <p:spPr>
          <a:xfrm>
            <a:off x="6577695" y="2829563"/>
            <a:ext cx="1420491" cy="615749"/>
          </a:xfrm>
          <a:prstGeom prst="rect">
            <a:avLst/>
          </a:prstGeom>
          <a:effectLst/>
        </p:spPr>
      </p:pic>
      <p:sp>
        <p:nvSpPr>
          <p:cNvPr id="50" name="Rectangle 49"/>
          <p:cNvSpPr/>
          <p:nvPr/>
        </p:nvSpPr>
        <p:spPr>
          <a:xfrm>
            <a:off x="0" y="1459006"/>
            <a:ext cx="9144000" cy="6838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4"/>
          <a:srcRect b="49860"/>
          <a:stretch/>
        </p:blipFill>
        <p:spPr>
          <a:xfrm>
            <a:off x="1776732" y="1046914"/>
            <a:ext cx="853514" cy="690842"/>
          </a:xfrm>
          <a:prstGeom prst="rect">
            <a:avLst/>
          </a:prstGeom>
          <a:effectLst/>
        </p:spPr>
      </p:pic>
      <p:pic>
        <p:nvPicPr>
          <p:cNvPr id="53" name="Picture 52"/>
          <p:cNvPicPr>
            <a:picLocks noChangeAspect="1"/>
          </p:cNvPicPr>
          <p:nvPr/>
        </p:nvPicPr>
        <p:blipFill rotWithShape="1">
          <a:blip r:embed="rId5"/>
          <a:srcRect b="49821"/>
          <a:stretch/>
        </p:blipFill>
        <p:spPr>
          <a:xfrm>
            <a:off x="6560970" y="972151"/>
            <a:ext cx="1725318" cy="777034"/>
          </a:xfrm>
          <a:prstGeom prst="rect">
            <a:avLst/>
          </a:prstGeom>
          <a:effectLst/>
        </p:spPr>
      </p:pic>
      <p:sp>
        <p:nvSpPr>
          <p:cNvPr id="54" name="Rectangle 53"/>
          <p:cNvSpPr/>
          <p:nvPr/>
        </p:nvSpPr>
        <p:spPr>
          <a:xfrm>
            <a:off x="0" y="1459006"/>
            <a:ext cx="1514475" cy="6838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0" y="3175092"/>
            <a:ext cx="1514475" cy="6838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hape 307"/>
          <p:cNvSpPr txBox="1">
            <a:spLocks/>
          </p:cNvSpPr>
          <p:nvPr/>
        </p:nvSpPr>
        <p:spPr>
          <a:xfrm>
            <a:off x="1789285" y="1835321"/>
            <a:ext cx="828753" cy="187424"/>
          </a:xfrm>
          <a:prstGeom prst="rect">
            <a:avLst/>
          </a:prstGeom>
          <a:noFill/>
          <a:ln>
            <a:noFill/>
          </a:ln>
        </p:spPr>
        <p:txBody>
          <a:bodyPr wrap="none" lIns="0" tIns="0" rIns="0" bIns="0" anchor="t" anchorCtr="0">
            <a:spAutoFit/>
          </a:bodyPr>
          <a:lstStyle>
            <a:defPPr marR="0" lvl="0" algn="l" rtl="0">
              <a:lnSpc>
                <a:spcPct val="100000"/>
              </a:lnSpc>
              <a:spcBef>
                <a:spcPts val="0"/>
              </a:spcBef>
              <a:spcAft>
                <a:spcPts val="0"/>
              </a:spcAft>
              <a:defRPr/>
            </a:defPPr>
            <a:lvl1pPr marL="0" indent="0" eaLnBrk="1" hangingPunct="1">
              <a:lnSpc>
                <a:spcPct val="110000"/>
              </a:lnSpc>
              <a:buClr>
                <a:schemeClr val="accent2"/>
              </a:buClr>
              <a:buSzPct val="25000"/>
              <a:buFont typeface="Arial"/>
              <a:defRPr>
                <a:solidFill>
                  <a:schemeClr val="bg1"/>
                </a:solidFill>
              </a:defRPr>
            </a:lvl1pPr>
            <a:lvl2pPr marL="360839" indent="7461" eaLnBrk="1" hangingPunct="1">
              <a:lnSpc>
                <a:spcPct val="110000"/>
              </a:lnSpc>
              <a:spcBef>
                <a:spcPts val="400"/>
              </a:spcBef>
              <a:buClr>
                <a:srgbClr val="63666A"/>
              </a:buClr>
              <a:buSzPct val="100000"/>
              <a:buFont typeface="Arial"/>
              <a:buChar char="•"/>
              <a:defRPr sz="1800">
                <a:solidFill>
                  <a:srgbClr val="63666A"/>
                </a:solidFill>
              </a:defRPr>
            </a:lvl2pPr>
            <a:lvl3pPr marL="537935" indent="8165" eaLnBrk="1" hangingPunct="1">
              <a:lnSpc>
                <a:spcPct val="110000"/>
              </a:lnSpc>
              <a:spcBef>
                <a:spcPts val="400"/>
              </a:spcBef>
              <a:buClr>
                <a:srgbClr val="63666A"/>
              </a:buClr>
              <a:buSzPct val="100000"/>
              <a:buFont typeface="Arial"/>
              <a:buChar char="•"/>
              <a:defRPr sz="1800">
                <a:solidFill>
                  <a:srgbClr val="63666A"/>
                </a:solidFill>
              </a:defRPr>
            </a:lvl3pPr>
            <a:lvl4pPr marL="741958" indent="-43458" eaLnBrk="1" hangingPunct="1">
              <a:lnSpc>
                <a:spcPct val="110000"/>
              </a:lnSpc>
              <a:spcBef>
                <a:spcPts val="400"/>
              </a:spcBef>
              <a:buClr>
                <a:srgbClr val="63666A"/>
              </a:buClr>
              <a:buSzPct val="100000"/>
              <a:buFont typeface="Arial"/>
              <a:buChar char="•"/>
              <a:defRPr sz="1800">
                <a:solidFill>
                  <a:srgbClr val="63666A"/>
                </a:solidFill>
              </a:defRPr>
            </a:lvl4pPr>
            <a:lvl5pPr marL="842366" indent="33933" eaLnBrk="1" hangingPunct="1">
              <a:lnSpc>
                <a:spcPct val="110000"/>
              </a:lnSpc>
              <a:spcBef>
                <a:spcPts val="400"/>
              </a:spcBef>
              <a:buClr>
                <a:srgbClr val="63666A"/>
              </a:buClr>
              <a:buSzPct val="100000"/>
              <a:buFont typeface="Arial"/>
              <a:buChar char="•"/>
              <a:defRPr sz="1800">
                <a:solidFill>
                  <a:srgbClr val="63666A"/>
                </a:solidFill>
              </a:defRPr>
            </a:lvl5pPr>
            <a:lvl6pPr marL="1909535" indent="8165" eaLnBrk="1" hangingPunct="1">
              <a:lnSpc>
                <a:spcPct val="110000"/>
              </a:lnSpc>
              <a:spcBef>
                <a:spcPts val="400"/>
              </a:spcBef>
              <a:buClr>
                <a:srgbClr val="63666A"/>
              </a:buClr>
              <a:buSzPct val="100000"/>
              <a:buFont typeface="Arial"/>
              <a:buChar char="•"/>
              <a:defRPr sz="1800">
                <a:solidFill>
                  <a:srgbClr val="63666A"/>
                </a:solidFill>
              </a:defRPr>
            </a:lvl6pPr>
            <a:lvl7pPr marL="2252435" indent="8165" eaLnBrk="1" hangingPunct="1">
              <a:lnSpc>
                <a:spcPct val="110000"/>
              </a:lnSpc>
              <a:spcBef>
                <a:spcPts val="400"/>
              </a:spcBef>
              <a:buClr>
                <a:srgbClr val="63666A"/>
              </a:buClr>
              <a:buSzPct val="100000"/>
              <a:buFont typeface="Arial"/>
              <a:buChar char="•"/>
              <a:defRPr sz="1800">
                <a:solidFill>
                  <a:srgbClr val="63666A"/>
                </a:solidFill>
              </a:defRPr>
            </a:lvl7pPr>
            <a:lvl8pPr marL="2595335" indent="8165" eaLnBrk="1" hangingPunct="1">
              <a:lnSpc>
                <a:spcPct val="110000"/>
              </a:lnSpc>
              <a:spcBef>
                <a:spcPts val="400"/>
              </a:spcBef>
              <a:buClr>
                <a:srgbClr val="63666A"/>
              </a:buClr>
              <a:buSzPct val="100000"/>
              <a:buFont typeface="Arial"/>
              <a:buChar char="•"/>
              <a:defRPr sz="1800">
                <a:solidFill>
                  <a:srgbClr val="63666A"/>
                </a:solidFill>
              </a:defRPr>
            </a:lvl8pPr>
            <a:lvl9pPr marL="2938235" indent="8165" eaLnBrk="1" hangingPunct="1">
              <a:lnSpc>
                <a:spcPct val="110000"/>
              </a:lnSpc>
              <a:spcBef>
                <a:spcPts val="400"/>
              </a:spcBef>
              <a:buClr>
                <a:srgbClr val="63666A"/>
              </a:buClr>
              <a:buSzPct val="100000"/>
              <a:buFont typeface="Arial"/>
              <a:buChar char="•"/>
              <a:defRPr sz="1800">
                <a:solidFill>
                  <a:srgbClr val="63666A"/>
                </a:solidFill>
              </a:defRPr>
            </a:lvl9pPr>
          </a:lstStyle>
          <a:p>
            <a:pPr algn="ctr"/>
            <a:r>
              <a:rPr lang="en-US" sz="1200" b="1" dirty="0"/>
              <a:t>Clover Flex</a:t>
            </a:r>
          </a:p>
        </p:txBody>
      </p:sp>
      <p:sp>
        <p:nvSpPr>
          <p:cNvPr id="63" name="Shape 307"/>
          <p:cNvSpPr txBox="1">
            <a:spLocks/>
          </p:cNvSpPr>
          <p:nvPr/>
        </p:nvSpPr>
        <p:spPr>
          <a:xfrm>
            <a:off x="1789285" y="2180795"/>
            <a:ext cx="1850038" cy="400924"/>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RPr/>
            </a:defPPr>
            <a:lvl1pPr marL="0" indent="0" eaLnBrk="1" hangingPunct="1">
              <a:lnSpc>
                <a:spcPct val="110000"/>
              </a:lnSpc>
              <a:buClr>
                <a:schemeClr val="accent2"/>
              </a:buClr>
              <a:buSzPct val="25000"/>
              <a:buFont typeface="Arial"/>
              <a:defRPr>
                <a:solidFill>
                  <a:schemeClr val="bg1"/>
                </a:solidFill>
              </a:defRPr>
            </a:lvl1pPr>
            <a:lvl2pPr marL="360839" indent="7461" eaLnBrk="1" hangingPunct="1">
              <a:lnSpc>
                <a:spcPct val="110000"/>
              </a:lnSpc>
              <a:spcBef>
                <a:spcPts val="400"/>
              </a:spcBef>
              <a:buClr>
                <a:srgbClr val="63666A"/>
              </a:buClr>
              <a:buSzPct val="100000"/>
              <a:buFont typeface="Arial"/>
              <a:buChar char="•"/>
              <a:defRPr sz="1800">
                <a:solidFill>
                  <a:srgbClr val="63666A"/>
                </a:solidFill>
              </a:defRPr>
            </a:lvl2pPr>
            <a:lvl3pPr marL="537935" indent="8165" eaLnBrk="1" hangingPunct="1">
              <a:lnSpc>
                <a:spcPct val="110000"/>
              </a:lnSpc>
              <a:spcBef>
                <a:spcPts val="400"/>
              </a:spcBef>
              <a:buClr>
                <a:srgbClr val="63666A"/>
              </a:buClr>
              <a:buSzPct val="100000"/>
              <a:buFont typeface="Arial"/>
              <a:buChar char="•"/>
              <a:defRPr sz="1800">
                <a:solidFill>
                  <a:srgbClr val="63666A"/>
                </a:solidFill>
              </a:defRPr>
            </a:lvl3pPr>
            <a:lvl4pPr marL="741958" indent="-43458" eaLnBrk="1" hangingPunct="1">
              <a:lnSpc>
                <a:spcPct val="110000"/>
              </a:lnSpc>
              <a:spcBef>
                <a:spcPts val="400"/>
              </a:spcBef>
              <a:buClr>
                <a:srgbClr val="63666A"/>
              </a:buClr>
              <a:buSzPct val="100000"/>
              <a:buFont typeface="Arial"/>
              <a:buChar char="•"/>
              <a:defRPr sz="1800">
                <a:solidFill>
                  <a:srgbClr val="63666A"/>
                </a:solidFill>
              </a:defRPr>
            </a:lvl4pPr>
            <a:lvl5pPr marL="842366" indent="33933" eaLnBrk="1" hangingPunct="1">
              <a:lnSpc>
                <a:spcPct val="110000"/>
              </a:lnSpc>
              <a:spcBef>
                <a:spcPts val="400"/>
              </a:spcBef>
              <a:buClr>
                <a:srgbClr val="63666A"/>
              </a:buClr>
              <a:buSzPct val="100000"/>
              <a:buFont typeface="Arial"/>
              <a:buChar char="•"/>
              <a:defRPr sz="1800">
                <a:solidFill>
                  <a:srgbClr val="63666A"/>
                </a:solidFill>
              </a:defRPr>
            </a:lvl5pPr>
            <a:lvl6pPr marL="1909535" indent="8165" eaLnBrk="1" hangingPunct="1">
              <a:lnSpc>
                <a:spcPct val="110000"/>
              </a:lnSpc>
              <a:spcBef>
                <a:spcPts val="400"/>
              </a:spcBef>
              <a:buClr>
                <a:srgbClr val="63666A"/>
              </a:buClr>
              <a:buSzPct val="100000"/>
              <a:buFont typeface="Arial"/>
              <a:buChar char="•"/>
              <a:defRPr sz="1800">
                <a:solidFill>
                  <a:srgbClr val="63666A"/>
                </a:solidFill>
              </a:defRPr>
            </a:lvl6pPr>
            <a:lvl7pPr marL="2252435" indent="8165" eaLnBrk="1" hangingPunct="1">
              <a:lnSpc>
                <a:spcPct val="110000"/>
              </a:lnSpc>
              <a:spcBef>
                <a:spcPts val="400"/>
              </a:spcBef>
              <a:buClr>
                <a:srgbClr val="63666A"/>
              </a:buClr>
              <a:buSzPct val="100000"/>
              <a:buFont typeface="Arial"/>
              <a:buChar char="•"/>
              <a:defRPr sz="1800">
                <a:solidFill>
                  <a:srgbClr val="63666A"/>
                </a:solidFill>
              </a:defRPr>
            </a:lvl7pPr>
            <a:lvl8pPr marL="2595335" indent="8165" eaLnBrk="1" hangingPunct="1">
              <a:lnSpc>
                <a:spcPct val="110000"/>
              </a:lnSpc>
              <a:spcBef>
                <a:spcPts val="400"/>
              </a:spcBef>
              <a:buClr>
                <a:srgbClr val="63666A"/>
              </a:buClr>
              <a:buSzPct val="100000"/>
              <a:buFont typeface="Arial"/>
              <a:buChar char="•"/>
              <a:defRPr sz="1800">
                <a:solidFill>
                  <a:srgbClr val="63666A"/>
                </a:solidFill>
              </a:defRPr>
            </a:lvl8pPr>
            <a:lvl9pPr marL="2938235" indent="8165" eaLnBrk="1" hangingPunct="1">
              <a:lnSpc>
                <a:spcPct val="110000"/>
              </a:lnSpc>
              <a:spcBef>
                <a:spcPts val="400"/>
              </a:spcBef>
              <a:buClr>
                <a:srgbClr val="63666A"/>
              </a:buClr>
              <a:buSzPct val="100000"/>
              <a:buFont typeface="Arial"/>
              <a:buChar char="•"/>
              <a:defRPr sz="1800">
                <a:solidFill>
                  <a:srgbClr val="63666A"/>
                </a:solidFill>
              </a:defRPr>
            </a:lvl9pPr>
          </a:lstStyle>
          <a:p>
            <a:pPr>
              <a:lnSpc>
                <a:spcPts val="1200"/>
              </a:lnSpc>
              <a:spcBef>
                <a:spcPts val="300"/>
              </a:spcBef>
            </a:pPr>
            <a:r>
              <a:rPr lang="en-US" sz="1000" dirty="0">
                <a:solidFill>
                  <a:schemeClr val="accent2"/>
                </a:solidFill>
              </a:rPr>
              <a:t>Hand-over countertop experience with electronic signature capture</a:t>
            </a:r>
          </a:p>
        </p:txBody>
      </p:sp>
      <p:sp>
        <p:nvSpPr>
          <p:cNvPr id="62" name="Shape 307"/>
          <p:cNvSpPr txBox="1">
            <a:spLocks/>
          </p:cNvSpPr>
          <p:nvPr/>
        </p:nvSpPr>
        <p:spPr>
          <a:xfrm>
            <a:off x="6616704" y="1835321"/>
            <a:ext cx="1043555" cy="187424"/>
          </a:xfrm>
          <a:prstGeom prst="rect">
            <a:avLst/>
          </a:prstGeom>
          <a:noFill/>
          <a:ln>
            <a:noFill/>
          </a:ln>
        </p:spPr>
        <p:txBody>
          <a:bodyPr wrap="none" lIns="0" tIns="0" rIns="0" bIns="0" anchor="t" anchorCtr="0">
            <a:spAutoFit/>
          </a:bodyPr>
          <a:lstStyle>
            <a:defPPr marR="0" lvl="0" algn="l" rtl="0">
              <a:lnSpc>
                <a:spcPct val="100000"/>
              </a:lnSpc>
              <a:spcBef>
                <a:spcPts val="0"/>
              </a:spcBef>
              <a:spcAft>
                <a:spcPts val="0"/>
              </a:spcAft>
            </a:defPPr>
            <a:lvl1pPr marL="171450" marR="0" lvl="0" indent="57150"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1pPr>
            <a:lvl2pPr marL="360839" marR="0" lvl="1" indent="7461"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2pPr>
            <a:lvl3pPr marL="537935" marR="0" lvl="2" indent="8165"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3pPr>
            <a:lvl4pPr marL="741958" marR="0" lvl="3" indent="-43458"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4pPr>
            <a:lvl5pPr marL="842366" marR="0" lvl="4" indent="33933"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5pPr>
            <a:lvl6pPr marL="1909535" marR="0" lvl="5" indent="8165"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6pPr>
            <a:lvl7pPr marL="2252435" marR="0" lvl="6" indent="8165"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7pPr>
            <a:lvl8pPr marL="2595335" marR="0" lvl="7" indent="8165"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8pPr>
            <a:lvl9pPr marL="2938235" marR="0" lvl="8" indent="8165"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9pPr>
          </a:lstStyle>
          <a:p>
            <a:pPr marL="0" indent="0" algn="ctr">
              <a:spcBef>
                <a:spcPts val="0"/>
              </a:spcBef>
              <a:buClr>
                <a:schemeClr val="accent2"/>
              </a:buClr>
              <a:buSzPct val="25000"/>
              <a:buNone/>
            </a:pPr>
            <a:r>
              <a:rPr lang="en-US" sz="1200" b="1" dirty="0">
                <a:solidFill>
                  <a:schemeClr val="bg1"/>
                </a:solidFill>
              </a:rPr>
              <a:t>Clover Station</a:t>
            </a:r>
          </a:p>
        </p:txBody>
      </p:sp>
      <p:sp>
        <p:nvSpPr>
          <p:cNvPr id="65" name="Shape 307"/>
          <p:cNvSpPr txBox="1">
            <a:spLocks/>
          </p:cNvSpPr>
          <p:nvPr/>
        </p:nvSpPr>
        <p:spPr>
          <a:xfrm>
            <a:off x="6616704" y="2180795"/>
            <a:ext cx="1981488" cy="523496"/>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RPr/>
            </a:defPPr>
            <a:lvl1pPr marL="0" indent="0" eaLnBrk="1" hangingPunct="1">
              <a:lnSpc>
                <a:spcPct val="110000"/>
              </a:lnSpc>
              <a:buClr>
                <a:schemeClr val="accent2"/>
              </a:buClr>
              <a:buSzPct val="25000"/>
              <a:buFont typeface="Arial"/>
              <a:defRPr>
                <a:solidFill>
                  <a:schemeClr val="bg1"/>
                </a:solidFill>
              </a:defRPr>
            </a:lvl1pPr>
            <a:lvl2pPr marL="360839" indent="7461" eaLnBrk="1" hangingPunct="1">
              <a:lnSpc>
                <a:spcPct val="110000"/>
              </a:lnSpc>
              <a:spcBef>
                <a:spcPts val="400"/>
              </a:spcBef>
              <a:buClr>
                <a:srgbClr val="63666A"/>
              </a:buClr>
              <a:buSzPct val="100000"/>
              <a:buFont typeface="Arial"/>
              <a:buChar char="•"/>
              <a:defRPr sz="1800">
                <a:solidFill>
                  <a:srgbClr val="63666A"/>
                </a:solidFill>
              </a:defRPr>
            </a:lvl2pPr>
            <a:lvl3pPr marL="537935" indent="8165" eaLnBrk="1" hangingPunct="1">
              <a:lnSpc>
                <a:spcPct val="110000"/>
              </a:lnSpc>
              <a:spcBef>
                <a:spcPts val="400"/>
              </a:spcBef>
              <a:buClr>
                <a:srgbClr val="63666A"/>
              </a:buClr>
              <a:buSzPct val="100000"/>
              <a:buFont typeface="Arial"/>
              <a:buChar char="•"/>
              <a:defRPr sz="1800">
                <a:solidFill>
                  <a:srgbClr val="63666A"/>
                </a:solidFill>
              </a:defRPr>
            </a:lvl3pPr>
            <a:lvl4pPr marL="741958" indent="-43458" eaLnBrk="1" hangingPunct="1">
              <a:lnSpc>
                <a:spcPct val="110000"/>
              </a:lnSpc>
              <a:spcBef>
                <a:spcPts val="400"/>
              </a:spcBef>
              <a:buClr>
                <a:srgbClr val="63666A"/>
              </a:buClr>
              <a:buSzPct val="100000"/>
              <a:buFont typeface="Arial"/>
              <a:buChar char="•"/>
              <a:defRPr sz="1800">
                <a:solidFill>
                  <a:srgbClr val="63666A"/>
                </a:solidFill>
              </a:defRPr>
            </a:lvl4pPr>
            <a:lvl5pPr marL="842366" indent="33933" eaLnBrk="1" hangingPunct="1">
              <a:lnSpc>
                <a:spcPct val="110000"/>
              </a:lnSpc>
              <a:spcBef>
                <a:spcPts val="400"/>
              </a:spcBef>
              <a:buClr>
                <a:srgbClr val="63666A"/>
              </a:buClr>
              <a:buSzPct val="100000"/>
              <a:buFont typeface="Arial"/>
              <a:buChar char="•"/>
              <a:defRPr sz="1800">
                <a:solidFill>
                  <a:srgbClr val="63666A"/>
                </a:solidFill>
              </a:defRPr>
            </a:lvl5pPr>
            <a:lvl6pPr marL="1909535" indent="8165" eaLnBrk="1" hangingPunct="1">
              <a:lnSpc>
                <a:spcPct val="110000"/>
              </a:lnSpc>
              <a:spcBef>
                <a:spcPts val="400"/>
              </a:spcBef>
              <a:buClr>
                <a:srgbClr val="63666A"/>
              </a:buClr>
              <a:buSzPct val="100000"/>
              <a:buFont typeface="Arial"/>
              <a:buChar char="•"/>
              <a:defRPr sz="1800">
                <a:solidFill>
                  <a:srgbClr val="63666A"/>
                </a:solidFill>
              </a:defRPr>
            </a:lvl6pPr>
            <a:lvl7pPr marL="2252435" indent="8165" eaLnBrk="1" hangingPunct="1">
              <a:lnSpc>
                <a:spcPct val="110000"/>
              </a:lnSpc>
              <a:spcBef>
                <a:spcPts val="400"/>
              </a:spcBef>
              <a:buClr>
                <a:srgbClr val="63666A"/>
              </a:buClr>
              <a:buSzPct val="100000"/>
              <a:buFont typeface="Arial"/>
              <a:buChar char="•"/>
              <a:defRPr sz="1800">
                <a:solidFill>
                  <a:srgbClr val="63666A"/>
                </a:solidFill>
              </a:defRPr>
            </a:lvl7pPr>
            <a:lvl8pPr marL="2595335" indent="8165" eaLnBrk="1" hangingPunct="1">
              <a:lnSpc>
                <a:spcPct val="110000"/>
              </a:lnSpc>
              <a:spcBef>
                <a:spcPts val="400"/>
              </a:spcBef>
              <a:buClr>
                <a:srgbClr val="63666A"/>
              </a:buClr>
              <a:buSzPct val="100000"/>
              <a:buFont typeface="Arial"/>
              <a:buChar char="•"/>
              <a:defRPr sz="1800">
                <a:solidFill>
                  <a:srgbClr val="63666A"/>
                </a:solidFill>
              </a:defRPr>
            </a:lvl8pPr>
            <a:lvl9pPr marL="2938235" indent="8165" eaLnBrk="1" hangingPunct="1">
              <a:lnSpc>
                <a:spcPct val="110000"/>
              </a:lnSpc>
              <a:spcBef>
                <a:spcPts val="400"/>
              </a:spcBef>
              <a:buClr>
                <a:srgbClr val="63666A"/>
              </a:buClr>
              <a:buSzPct val="100000"/>
              <a:buFont typeface="Arial"/>
              <a:buChar char="•"/>
              <a:defRPr sz="1800">
                <a:solidFill>
                  <a:srgbClr val="63666A"/>
                </a:solidFill>
              </a:defRPr>
            </a:lvl9pPr>
          </a:lstStyle>
          <a:p>
            <a:pPr>
              <a:lnSpc>
                <a:spcPts val="1200"/>
              </a:lnSpc>
              <a:spcBef>
                <a:spcPts val="300"/>
              </a:spcBef>
            </a:pPr>
            <a:r>
              <a:rPr lang="en-US" sz="1000" dirty="0">
                <a:solidFill>
                  <a:schemeClr val="accent2"/>
                </a:solidFill>
              </a:rPr>
              <a:t>QSR, FSR-lite and Simple Retailers looking for a robust business management system</a:t>
            </a:r>
          </a:p>
        </p:txBody>
      </p:sp>
      <p:pic>
        <p:nvPicPr>
          <p:cNvPr id="33" name="Picture 32"/>
          <p:cNvPicPr>
            <a:picLocks noChangeAspect="1"/>
          </p:cNvPicPr>
          <p:nvPr/>
        </p:nvPicPr>
        <p:blipFill rotWithShape="1">
          <a:blip r:embed="rId6"/>
          <a:srcRect b="49198"/>
          <a:stretch/>
        </p:blipFill>
        <p:spPr>
          <a:xfrm>
            <a:off x="4060266" y="2751546"/>
            <a:ext cx="847417" cy="693766"/>
          </a:xfrm>
          <a:prstGeom prst="rect">
            <a:avLst/>
          </a:prstGeom>
          <a:effectLst/>
        </p:spPr>
      </p:pic>
      <p:pic>
        <p:nvPicPr>
          <p:cNvPr id="52" name="Picture 51"/>
          <p:cNvPicPr>
            <a:picLocks noChangeAspect="1"/>
          </p:cNvPicPr>
          <p:nvPr/>
        </p:nvPicPr>
        <p:blipFill rotWithShape="1">
          <a:blip r:embed="rId7"/>
          <a:srcRect b="50021"/>
          <a:stretch/>
        </p:blipFill>
        <p:spPr>
          <a:xfrm>
            <a:off x="4047816" y="1086711"/>
            <a:ext cx="1249788" cy="645964"/>
          </a:xfrm>
          <a:prstGeom prst="rect">
            <a:avLst/>
          </a:prstGeom>
          <a:effectLst/>
        </p:spPr>
      </p:pic>
      <p:sp>
        <p:nvSpPr>
          <p:cNvPr id="61" name="Shape 307"/>
          <p:cNvSpPr txBox="1">
            <a:spLocks/>
          </p:cNvSpPr>
          <p:nvPr/>
        </p:nvSpPr>
        <p:spPr>
          <a:xfrm>
            <a:off x="4069599" y="1835321"/>
            <a:ext cx="830356" cy="187424"/>
          </a:xfrm>
          <a:prstGeom prst="rect">
            <a:avLst/>
          </a:prstGeom>
          <a:noFill/>
          <a:ln>
            <a:noFill/>
          </a:ln>
        </p:spPr>
        <p:txBody>
          <a:bodyPr wrap="none" lIns="0" tIns="0" rIns="0" bIns="0" anchor="t" anchorCtr="0">
            <a:spAutoFit/>
          </a:bodyPr>
          <a:lstStyle>
            <a:defPPr marR="0" lvl="0" algn="l" rtl="0">
              <a:lnSpc>
                <a:spcPct val="100000"/>
              </a:lnSpc>
              <a:spcBef>
                <a:spcPts val="0"/>
              </a:spcBef>
              <a:spcAft>
                <a:spcPts val="0"/>
              </a:spcAft>
              <a:defRPr/>
            </a:defPPr>
            <a:lvl1pPr marL="0" indent="0" eaLnBrk="1" hangingPunct="1">
              <a:lnSpc>
                <a:spcPct val="110000"/>
              </a:lnSpc>
              <a:buClr>
                <a:schemeClr val="accent2"/>
              </a:buClr>
              <a:buSzPct val="25000"/>
              <a:buFont typeface="Arial"/>
              <a:defRPr>
                <a:solidFill>
                  <a:schemeClr val="bg1"/>
                </a:solidFill>
              </a:defRPr>
            </a:lvl1pPr>
            <a:lvl2pPr marL="360839" indent="7461" eaLnBrk="1" hangingPunct="1">
              <a:lnSpc>
                <a:spcPct val="110000"/>
              </a:lnSpc>
              <a:spcBef>
                <a:spcPts val="400"/>
              </a:spcBef>
              <a:buClr>
                <a:srgbClr val="63666A"/>
              </a:buClr>
              <a:buSzPct val="100000"/>
              <a:buFont typeface="Arial"/>
              <a:buChar char="•"/>
              <a:defRPr sz="1800">
                <a:solidFill>
                  <a:srgbClr val="63666A"/>
                </a:solidFill>
              </a:defRPr>
            </a:lvl2pPr>
            <a:lvl3pPr marL="537935" indent="8165" eaLnBrk="1" hangingPunct="1">
              <a:lnSpc>
                <a:spcPct val="110000"/>
              </a:lnSpc>
              <a:spcBef>
                <a:spcPts val="400"/>
              </a:spcBef>
              <a:buClr>
                <a:srgbClr val="63666A"/>
              </a:buClr>
              <a:buSzPct val="100000"/>
              <a:buFont typeface="Arial"/>
              <a:buChar char="•"/>
              <a:defRPr sz="1800">
                <a:solidFill>
                  <a:srgbClr val="63666A"/>
                </a:solidFill>
              </a:defRPr>
            </a:lvl3pPr>
            <a:lvl4pPr marL="741958" indent="-43458" eaLnBrk="1" hangingPunct="1">
              <a:lnSpc>
                <a:spcPct val="110000"/>
              </a:lnSpc>
              <a:spcBef>
                <a:spcPts val="400"/>
              </a:spcBef>
              <a:buClr>
                <a:srgbClr val="63666A"/>
              </a:buClr>
              <a:buSzPct val="100000"/>
              <a:buFont typeface="Arial"/>
              <a:buChar char="•"/>
              <a:defRPr sz="1800">
                <a:solidFill>
                  <a:srgbClr val="63666A"/>
                </a:solidFill>
              </a:defRPr>
            </a:lvl4pPr>
            <a:lvl5pPr marL="842366" indent="33933" eaLnBrk="1" hangingPunct="1">
              <a:lnSpc>
                <a:spcPct val="110000"/>
              </a:lnSpc>
              <a:spcBef>
                <a:spcPts val="400"/>
              </a:spcBef>
              <a:buClr>
                <a:srgbClr val="63666A"/>
              </a:buClr>
              <a:buSzPct val="100000"/>
              <a:buFont typeface="Arial"/>
              <a:buChar char="•"/>
              <a:defRPr sz="1800">
                <a:solidFill>
                  <a:srgbClr val="63666A"/>
                </a:solidFill>
              </a:defRPr>
            </a:lvl5pPr>
            <a:lvl6pPr marL="1909535" indent="8165" eaLnBrk="1" hangingPunct="1">
              <a:lnSpc>
                <a:spcPct val="110000"/>
              </a:lnSpc>
              <a:spcBef>
                <a:spcPts val="400"/>
              </a:spcBef>
              <a:buClr>
                <a:srgbClr val="63666A"/>
              </a:buClr>
              <a:buSzPct val="100000"/>
              <a:buFont typeface="Arial"/>
              <a:buChar char="•"/>
              <a:defRPr sz="1800">
                <a:solidFill>
                  <a:srgbClr val="63666A"/>
                </a:solidFill>
              </a:defRPr>
            </a:lvl6pPr>
            <a:lvl7pPr marL="2252435" indent="8165" eaLnBrk="1" hangingPunct="1">
              <a:lnSpc>
                <a:spcPct val="110000"/>
              </a:lnSpc>
              <a:spcBef>
                <a:spcPts val="400"/>
              </a:spcBef>
              <a:buClr>
                <a:srgbClr val="63666A"/>
              </a:buClr>
              <a:buSzPct val="100000"/>
              <a:buFont typeface="Arial"/>
              <a:buChar char="•"/>
              <a:defRPr sz="1800">
                <a:solidFill>
                  <a:srgbClr val="63666A"/>
                </a:solidFill>
              </a:defRPr>
            </a:lvl7pPr>
            <a:lvl8pPr marL="2595335" indent="8165" eaLnBrk="1" hangingPunct="1">
              <a:lnSpc>
                <a:spcPct val="110000"/>
              </a:lnSpc>
              <a:spcBef>
                <a:spcPts val="400"/>
              </a:spcBef>
              <a:buClr>
                <a:srgbClr val="63666A"/>
              </a:buClr>
              <a:buSzPct val="100000"/>
              <a:buFont typeface="Arial"/>
              <a:buChar char="•"/>
              <a:defRPr sz="1800">
                <a:solidFill>
                  <a:srgbClr val="63666A"/>
                </a:solidFill>
              </a:defRPr>
            </a:lvl8pPr>
            <a:lvl9pPr marL="2938235" indent="8165" eaLnBrk="1" hangingPunct="1">
              <a:lnSpc>
                <a:spcPct val="110000"/>
              </a:lnSpc>
              <a:spcBef>
                <a:spcPts val="400"/>
              </a:spcBef>
              <a:buClr>
                <a:srgbClr val="63666A"/>
              </a:buClr>
              <a:buSzPct val="100000"/>
              <a:buFont typeface="Arial"/>
              <a:buChar char="•"/>
              <a:defRPr sz="1800">
                <a:solidFill>
                  <a:srgbClr val="63666A"/>
                </a:solidFill>
              </a:defRPr>
            </a:lvl9pPr>
          </a:lstStyle>
          <a:p>
            <a:pPr algn="ctr"/>
            <a:r>
              <a:rPr lang="en-US" sz="1200" b="1" dirty="0"/>
              <a:t>Clover Mini</a:t>
            </a:r>
          </a:p>
        </p:txBody>
      </p:sp>
      <p:sp>
        <p:nvSpPr>
          <p:cNvPr id="64" name="Shape 307"/>
          <p:cNvSpPr txBox="1">
            <a:spLocks/>
          </p:cNvSpPr>
          <p:nvPr/>
        </p:nvSpPr>
        <p:spPr>
          <a:xfrm>
            <a:off x="4069599" y="2180795"/>
            <a:ext cx="2084953" cy="523496"/>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RPr/>
            </a:defPPr>
            <a:lvl1pPr marL="0" indent="0" eaLnBrk="1" hangingPunct="1">
              <a:lnSpc>
                <a:spcPct val="110000"/>
              </a:lnSpc>
              <a:buClr>
                <a:schemeClr val="accent2"/>
              </a:buClr>
              <a:buSzPct val="25000"/>
              <a:buFont typeface="Arial"/>
              <a:defRPr>
                <a:solidFill>
                  <a:schemeClr val="bg1"/>
                </a:solidFill>
              </a:defRPr>
            </a:lvl1pPr>
            <a:lvl2pPr marL="360839" indent="7461" eaLnBrk="1" hangingPunct="1">
              <a:lnSpc>
                <a:spcPct val="110000"/>
              </a:lnSpc>
              <a:spcBef>
                <a:spcPts val="400"/>
              </a:spcBef>
              <a:buClr>
                <a:srgbClr val="63666A"/>
              </a:buClr>
              <a:buSzPct val="100000"/>
              <a:buFont typeface="Arial"/>
              <a:buChar char="•"/>
              <a:defRPr sz="1800">
                <a:solidFill>
                  <a:srgbClr val="63666A"/>
                </a:solidFill>
              </a:defRPr>
            </a:lvl2pPr>
            <a:lvl3pPr marL="537935" indent="8165" eaLnBrk="1" hangingPunct="1">
              <a:lnSpc>
                <a:spcPct val="110000"/>
              </a:lnSpc>
              <a:spcBef>
                <a:spcPts val="400"/>
              </a:spcBef>
              <a:buClr>
                <a:srgbClr val="63666A"/>
              </a:buClr>
              <a:buSzPct val="100000"/>
              <a:buFont typeface="Arial"/>
              <a:buChar char="•"/>
              <a:defRPr sz="1800">
                <a:solidFill>
                  <a:srgbClr val="63666A"/>
                </a:solidFill>
              </a:defRPr>
            </a:lvl3pPr>
            <a:lvl4pPr marL="741958" indent="-43458" eaLnBrk="1" hangingPunct="1">
              <a:lnSpc>
                <a:spcPct val="110000"/>
              </a:lnSpc>
              <a:spcBef>
                <a:spcPts val="400"/>
              </a:spcBef>
              <a:buClr>
                <a:srgbClr val="63666A"/>
              </a:buClr>
              <a:buSzPct val="100000"/>
              <a:buFont typeface="Arial"/>
              <a:buChar char="•"/>
              <a:defRPr sz="1800">
                <a:solidFill>
                  <a:srgbClr val="63666A"/>
                </a:solidFill>
              </a:defRPr>
            </a:lvl4pPr>
            <a:lvl5pPr marL="842366" indent="33933" eaLnBrk="1" hangingPunct="1">
              <a:lnSpc>
                <a:spcPct val="110000"/>
              </a:lnSpc>
              <a:spcBef>
                <a:spcPts val="400"/>
              </a:spcBef>
              <a:buClr>
                <a:srgbClr val="63666A"/>
              </a:buClr>
              <a:buSzPct val="100000"/>
              <a:buFont typeface="Arial"/>
              <a:buChar char="•"/>
              <a:defRPr sz="1800">
                <a:solidFill>
                  <a:srgbClr val="63666A"/>
                </a:solidFill>
              </a:defRPr>
            </a:lvl5pPr>
            <a:lvl6pPr marL="1909535" indent="8165" eaLnBrk="1" hangingPunct="1">
              <a:lnSpc>
                <a:spcPct val="110000"/>
              </a:lnSpc>
              <a:spcBef>
                <a:spcPts val="400"/>
              </a:spcBef>
              <a:buClr>
                <a:srgbClr val="63666A"/>
              </a:buClr>
              <a:buSzPct val="100000"/>
              <a:buFont typeface="Arial"/>
              <a:buChar char="•"/>
              <a:defRPr sz="1800">
                <a:solidFill>
                  <a:srgbClr val="63666A"/>
                </a:solidFill>
              </a:defRPr>
            </a:lvl6pPr>
            <a:lvl7pPr marL="2252435" indent="8165" eaLnBrk="1" hangingPunct="1">
              <a:lnSpc>
                <a:spcPct val="110000"/>
              </a:lnSpc>
              <a:spcBef>
                <a:spcPts val="400"/>
              </a:spcBef>
              <a:buClr>
                <a:srgbClr val="63666A"/>
              </a:buClr>
              <a:buSzPct val="100000"/>
              <a:buFont typeface="Arial"/>
              <a:buChar char="•"/>
              <a:defRPr sz="1800">
                <a:solidFill>
                  <a:srgbClr val="63666A"/>
                </a:solidFill>
              </a:defRPr>
            </a:lvl7pPr>
            <a:lvl8pPr marL="2595335" indent="8165" eaLnBrk="1" hangingPunct="1">
              <a:lnSpc>
                <a:spcPct val="110000"/>
              </a:lnSpc>
              <a:spcBef>
                <a:spcPts val="400"/>
              </a:spcBef>
              <a:buClr>
                <a:srgbClr val="63666A"/>
              </a:buClr>
              <a:buSzPct val="100000"/>
              <a:buFont typeface="Arial"/>
              <a:buChar char="•"/>
              <a:defRPr sz="1800">
                <a:solidFill>
                  <a:srgbClr val="63666A"/>
                </a:solidFill>
              </a:defRPr>
            </a:lvl8pPr>
            <a:lvl9pPr marL="2938235" indent="8165" eaLnBrk="1" hangingPunct="1">
              <a:lnSpc>
                <a:spcPct val="110000"/>
              </a:lnSpc>
              <a:spcBef>
                <a:spcPts val="400"/>
              </a:spcBef>
              <a:buClr>
                <a:srgbClr val="63666A"/>
              </a:buClr>
              <a:buSzPct val="100000"/>
              <a:buFont typeface="Arial"/>
              <a:buChar char="•"/>
              <a:defRPr sz="1800">
                <a:solidFill>
                  <a:srgbClr val="63666A"/>
                </a:solidFill>
              </a:defRPr>
            </a:lvl9pPr>
          </a:lstStyle>
          <a:p>
            <a:pPr>
              <a:lnSpc>
                <a:spcPts val="1200"/>
              </a:lnSpc>
              <a:spcBef>
                <a:spcPts val="300"/>
              </a:spcBef>
            </a:pPr>
            <a:r>
              <a:rPr lang="en-US" sz="1000" dirty="0">
                <a:solidFill>
                  <a:schemeClr val="accent2"/>
                </a:solidFill>
              </a:rPr>
              <a:t>Next generation countertop terminal, ECR replacement or point-of-sale</a:t>
            </a:r>
          </a:p>
          <a:p>
            <a:pPr>
              <a:lnSpc>
                <a:spcPts val="1200"/>
              </a:lnSpc>
              <a:spcBef>
                <a:spcPts val="300"/>
              </a:spcBef>
            </a:pPr>
            <a:r>
              <a:rPr lang="en-US" sz="1000" dirty="0">
                <a:solidFill>
                  <a:schemeClr val="accent2"/>
                </a:solidFill>
              </a:rPr>
              <a:t>Connects to cash drawer</a:t>
            </a:r>
          </a:p>
        </p:txBody>
      </p:sp>
      <p:sp>
        <p:nvSpPr>
          <p:cNvPr id="67" name="Shape 307"/>
          <p:cNvSpPr txBox="1">
            <a:spLocks/>
          </p:cNvSpPr>
          <p:nvPr/>
        </p:nvSpPr>
        <p:spPr>
          <a:xfrm>
            <a:off x="4069599" y="3897084"/>
            <a:ext cx="2084953" cy="523496"/>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RPr/>
            </a:defPPr>
            <a:lvl1pPr marL="0" indent="0" eaLnBrk="1" hangingPunct="1">
              <a:lnSpc>
                <a:spcPct val="110000"/>
              </a:lnSpc>
              <a:buClr>
                <a:schemeClr val="accent2"/>
              </a:buClr>
              <a:buSzPct val="25000"/>
              <a:buFont typeface="Arial"/>
              <a:defRPr>
                <a:solidFill>
                  <a:schemeClr val="bg1"/>
                </a:solidFill>
              </a:defRPr>
            </a:lvl1pPr>
            <a:lvl2pPr marL="360839" indent="7461" eaLnBrk="1" hangingPunct="1">
              <a:lnSpc>
                <a:spcPct val="110000"/>
              </a:lnSpc>
              <a:spcBef>
                <a:spcPts val="400"/>
              </a:spcBef>
              <a:buClr>
                <a:srgbClr val="63666A"/>
              </a:buClr>
              <a:buSzPct val="100000"/>
              <a:buFont typeface="Arial"/>
              <a:buChar char="•"/>
              <a:defRPr sz="1800">
                <a:solidFill>
                  <a:srgbClr val="63666A"/>
                </a:solidFill>
              </a:defRPr>
            </a:lvl2pPr>
            <a:lvl3pPr marL="537935" indent="8165" eaLnBrk="1" hangingPunct="1">
              <a:lnSpc>
                <a:spcPct val="110000"/>
              </a:lnSpc>
              <a:spcBef>
                <a:spcPts val="400"/>
              </a:spcBef>
              <a:buClr>
                <a:srgbClr val="63666A"/>
              </a:buClr>
              <a:buSzPct val="100000"/>
              <a:buFont typeface="Arial"/>
              <a:buChar char="•"/>
              <a:defRPr sz="1800">
                <a:solidFill>
                  <a:srgbClr val="63666A"/>
                </a:solidFill>
              </a:defRPr>
            </a:lvl3pPr>
            <a:lvl4pPr marL="741958" indent="-43458" eaLnBrk="1" hangingPunct="1">
              <a:lnSpc>
                <a:spcPct val="110000"/>
              </a:lnSpc>
              <a:spcBef>
                <a:spcPts val="400"/>
              </a:spcBef>
              <a:buClr>
                <a:srgbClr val="63666A"/>
              </a:buClr>
              <a:buSzPct val="100000"/>
              <a:buFont typeface="Arial"/>
              <a:buChar char="•"/>
              <a:defRPr sz="1800">
                <a:solidFill>
                  <a:srgbClr val="63666A"/>
                </a:solidFill>
              </a:defRPr>
            </a:lvl4pPr>
            <a:lvl5pPr marL="842366" indent="33933" eaLnBrk="1" hangingPunct="1">
              <a:lnSpc>
                <a:spcPct val="110000"/>
              </a:lnSpc>
              <a:spcBef>
                <a:spcPts val="400"/>
              </a:spcBef>
              <a:buClr>
                <a:srgbClr val="63666A"/>
              </a:buClr>
              <a:buSzPct val="100000"/>
              <a:buFont typeface="Arial"/>
              <a:buChar char="•"/>
              <a:defRPr sz="1800">
                <a:solidFill>
                  <a:srgbClr val="63666A"/>
                </a:solidFill>
              </a:defRPr>
            </a:lvl5pPr>
            <a:lvl6pPr marL="1909535" indent="8165" eaLnBrk="1" hangingPunct="1">
              <a:lnSpc>
                <a:spcPct val="110000"/>
              </a:lnSpc>
              <a:spcBef>
                <a:spcPts val="400"/>
              </a:spcBef>
              <a:buClr>
                <a:srgbClr val="63666A"/>
              </a:buClr>
              <a:buSzPct val="100000"/>
              <a:buFont typeface="Arial"/>
              <a:buChar char="•"/>
              <a:defRPr sz="1800">
                <a:solidFill>
                  <a:srgbClr val="63666A"/>
                </a:solidFill>
              </a:defRPr>
            </a:lvl6pPr>
            <a:lvl7pPr marL="2252435" indent="8165" eaLnBrk="1" hangingPunct="1">
              <a:lnSpc>
                <a:spcPct val="110000"/>
              </a:lnSpc>
              <a:spcBef>
                <a:spcPts val="400"/>
              </a:spcBef>
              <a:buClr>
                <a:srgbClr val="63666A"/>
              </a:buClr>
              <a:buSzPct val="100000"/>
              <a:buFont typeface="Arial"/>
              <a:buChar char="•"/>
              <a:defRPr sz="1800">
                <a:solidFill>
                  <a:srgbClr val="63666A"/>
                </a:solidFill>
              </a:defRPr>
            </a:lvl7pPr>
            <a:lvl8pPr marL="2595335" indent="8165" eaLnBrk="1" hangingPunct="1">
              <a:lnSpc>
                <a:spcPct val="110000"/>
              </a:lnSpc>
              <a:spcBef>
                <a:spcPts val="400"/>
              </a:spcBef>
              <a:buClr>
                <a:srgbClr val="63666A"/>
              </a:buClr>
              <a:buSzPct val="100000"/>
              <a:buFont typeface="Arial"/>
              <a:buChar char="•"/>
              <a:defRPr sz="1800">
                <a:solidFill>
                  <a:srgbClr val="63666A"/>
                </a:solidFill>
              </a:defRPr>
            </a:lvl8pPr>
            <a:lvl9pPr marL="2938235" indent="8165" eaLnBrk="1" hangingPunct="1">
              <a:lnSpc>
                <a:spcPct val="110000"/>
              </a:lnSpc>
              <a:spcBef>
                <a:spcPts val="400"/>
              </a:spcBef>
              <a:buClr>
                <a:srgbClr val="63666A"/>
              </a:buClr>
              <a:buSzPct val="100000"/>
              <a:buFont typeface="Arial"/>
              <a:buChar char="•"/>
              <a:defRPr sz="1800">
                <a:solidFill>
                  <a:srgbClr val="63666A"/>
                </a:solidFill>
              </a:defRPr>
            </a:lvl9pPr>
          </a:lstStyle>
          <a:p>
            <a:pPr>
              <a:lnSpc>
                <a:spcPts val="1200"/>
              </a:lnSpc>
              <a:spcBef>
                <a:spcPts val="300"/>
              </a:spcBef>
            </a:pPr>
            <a:r>
              <a:rPr lang="en-US" sz="1000" dirty="0">
                <a:solidFill>
                  <a:schemeClr val="accent2"/>
                </a:solidFill>
              </a:rPr>
              <a:t>Small, mobile-optimized device with a built in printer, 1D/2D barcode scanner, camera and long battery life</a:t>
            </a:r>
          </a:p>
        </p:txBody>
      </p:sp>
      <p:sp>
        <p:nvSpPr>
          <p:cNvPr id="70" name="Shape 307"/>
          <p:cNvSpPr txBox="1">
            <a:spLocks/>
          </p:cNvSpPr>
          <p:nvPr/>
        </p:nvSpPr>
        <p:spPr>
          <a:xfrm>
            <a:off x="4069599" y="3566523"/>
            <a:ext cx="828753" cy="187424"/>
          </a:xfrm>
          <a:prstGeom prst="rect">
            <a:avLst/>
          </a:prstGeom>
          <a:noFill/>
          <a:ln>
            <a:noFill/>
          </a:ln>
        </p:spPr>
        <p:txBody>
          <a:bodyPr wrap="none" lIns="0" tIns="0" rIns="0" bIns="0" anchor="t" anchorCtr="0">
            <a:spAutoFit/>
          </a:bodyPr>
          <a:lstStyle>
            <a:defPPr marR="0" lvl="0" algn="l" rtl="0">
              <a:lnSpc>
                <a:spcPct val="100000"/>
              </a:lnSpc>
              <a:spcBef>
                <a:spcPts val="0"/>
              </a:spcBef>
              <a:spcAft>
                <a:spcPts val="0"/>
              </a:spcAft>
              <a:defRPr/>
            </a:defPPr>
            <a:lvl1pPr marL="0" indent="0" eaLnBrk="1" hangingPunct="1">
              <a:lnSpc>
                <a:spcPct val="110000"/>
              </a:lnSpc>
              <a:buClr>
                <a:schemeClr val="accent2"/>
              </a:buClr>
              <a:buSzPct val="25000"/>
              <a:buFont typeface="Arial"/>
              <a:defRPr>
                <a:solidFill>
                  <a:schemeClr val="bg1"/>
                </a:solidFill>
              </a:defRPr>
            </a:lvl1pPr>
            <a:lvl2pPr marL="360839" indent="7461" eaLnBrk="1" hangingPunct="1">
              <a:lnSpc>
                <a:spcPct val="110000"/>
              </a:lnSpc>
              <a:spcBef>
                <a:spcPts val="400"/>
              </a:spcBef>
              <a:buClr>
                <a:srgbClr val="63666A"/>
              </a:buClr>
              <a:buSzPct val="100000"/>
              <a:buFont typeface="Arial"/>
              <a:buChar char="•"/>
              <a:defRPr sz="1800">
                <a:solidFill>
                  <a:srgbClr val="63666A"/>
                </a:solidFill>
              </a:defRPr>
            </a:lvl2pPr>
            <a:lvl3pPr marL="537935" indent="8165" eaLnBrk="1" hangingPunct="1">
              <a:lnSpc>
                <a:spcPct val="110000"/>
              </a:lnSpc>
              <a:spcBef>
                <a:spcPts val="400"/>
              </a:spcBef>
              <a:buClr>
                <a:srgbClr val="63666A"/>
              </a:buClr>
              <a:buSzPct val="100000"/>
              <a:buFont typeface="Arial"/>
              <a:buChar char="•"/>
              <a:defRPr sz="1800">
                <a:solidFill>
                  <a:srgbClr val="63666A"/>
                </a:solidFill>
              </a:defRPr>
            </a:lvl3pPr>
            <a:lvl4pPr marL="741958" indent="-43458" eaLnBrk="1" hangingPunct="1">
              <a:lnSpc>
                <a:spcPct val="110000"/>
              </a:lnSpc>
              <a:spcBef>
                <a:spcPts val="400"/>
              </a:spcBef>
              <a:buClr>
                <a:srgbClr val="63666A"/>
              </a:buClr>
              <a:buSzPct val="100000"/>
              <a:buFont typeface="Arial"/>
              <a:buChar char="•"/>
              <a:defRPr sz="1800">
                <a:solidFill>
                  <a:srgbClr val="63666A"/>
                </a:solidFill>
              </a:defRPr>
            </a:lvl4pPr>
            <a:lvl5pPr marL="842366" indent="33933" eaLnBrk="1" hangingPunct="1">
              <a:lnSpc>
                <a:spcPct val="110000"/>
              </a:lnSpc>
              <a:spcBef>
                <a:spcPts val="400"/>
              </a:spcBef>
              <a:buClr>
                <a:srgbClr val="63666A"/>
              </a:buClr>
              <a:buSzPct val="100000"/>
              <a:buFont typeface="Arial"/>
              <a:buChar char="•"/>
              <a:defRPr sz="1800">
                <a:solidFill>
                  <a:srgbClr val="63666A"/>
                </a:solidFill>
              </a:defRPr>
            </a:lvl5pPr>
            <a:lvl6pPr marL="1909535" indent="8165" eaLnBrk="1" hangingPunct="1">
              <a:lnSpc>
                <a:spcPct val="110000"/>
              </a:lnSpc>
              <a:spcBef>
                <a:spcPts val="400"/>
              </a:spcBef>
              <a:buClr>
                <a:srgbClr val="63666A"/>
              </a:buClr>
              <a:buSzPct val="100000"/>
              <a:buFont typeface="Arial"/>
              <a:buChar char="•"/>
              <a:defRPr sz="1800">
                <a:solidFill>
                  <a:srgbClr val="63666A"/>
                </a:solidFill>
              </a:defRPr>
            </a:lvl6pPr>
            <a:lvl7pPr marL="2252435" indent="8165" eaLnBrk="1" hangingPunct="1">
              <a:lnSpc>
                <a:spcPct val="110000"/>
              </a:lnSpc>
              <a:spcBef>
                <a:spcPts val="400"/>
              </a:spcBef>
              <a:buClr>
                <a:srgbClr val="63666A"/>
              </a:buClr>
              <a:buSzPct val="100000"/>
              <a:buFont typeface="Arial"/>
              <a:buChar char="•"/>
              <a:defRPr sz="1800">
                <a:solidFill>
                  <a:srgbClr val="63666A"/>
                </a:solidFill>
              </a:defRPr>
            </a:lvl7pPr>
            <a:lvl8pPr marL="2595335" indent="8165" eaLnBrk="1" hangingPunct="1">
              <a:lnSpc>
                <a:spcPct val="110000"/>
              </a:lnSpc>
              <a:spcBef>
                <a:spcPts val="400"/>
              </a:spcBef>
              <a:buClr>
                <a:srgbClr val="63666A"/>
              </a:buClr>
              <a:buSzPct val="100000"/>
              <a:buFont typeface="Arial"/>
              <a:buChar char="•"/>
              <a:defRPr sz="1800">
                <a:solidFill>
                  <a:srgbClr val="63666A"/>
                </a:solidFill>
              </a:defRPr>
            </a:lvl8pPr>
            <a:lvl9pPr marL="2938235" indent="8165" eaLnBrk="1" hangingPunct="1">
              <a:lnSpc>
                <a:spcPct val="110000"/>
              </a:lnSpc>
              <a:spcBef>
                <a:spcPts val="400"/>
              </a:spcBef>
              <a:buClr>
                <a:srgbClr val="63666A"/>
              </a:buClr>
              <a:buSzPct val="100000"/>
              <a:buFont typeface="Arial"/>
              <a:buChar char="•"/>
              <a:defRPr sz="1800">
                <a:solidFill>
                  <a:srgbClr val="63666A"/>
                </a:solidFill>
              </a:defRPr>
            </a:lvl9pPr>
          </a:lstStyle>
          <a:p>
            <a:pPr algn="ctr"/>
            <a:r>
              <a:rPr lang="en-US" sz="1200" b="1" dirty="0"/>
              <a:t>Clover Flex</a:t>
            </a:r>
          </a:p>
        </p:txBody>
      </p:sp>
      <p:sp>
        <p:nvSpPr>
          <p:cNvPr id="68" name="Shape 307"/>
          <p:cNvSpPr txBox="1">
            <a:spLocks/>
          </p:cNvSpPr>
          <p:nvPr/>
        </p:nvSpPr>
        <p:spPr>
          <a:xfrm>
            <a:off x="6616704" y="3897084"/>
            <a:ext cx="2190638" cy="523496"/>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RPr/>
            </a:defPPr>
            <a:lvl1pPr marL="0" indent="0" eaLnBrk="1" hangingPunct="1">
              <a:lnSpc>
                <a:spcPct val="110000"/>
              </a:lnSpc>
              <a:buClr>
                <a:schemeClr val="accent2"/>
              </a:buClr>
              <a:buSzPct val="25000"/>
              <a:buFont typeface="Arial"/>
              <a:defRPr>
                <a:solidFill>
                  <a:schemeClr val="bg1"/>
                </a:solidFill>
              </a:defRPr>
            </a:lvl1pPr>
            <a:lvl2pPr marL="360839" indent="7461" eaLnBrk="1" hangingPunct="1">
              <a:lnSpc>
                <a:spcPct val="110000"/>
              </a:lnSpc>
              <a:spcBef>
                <a:spcPts val="400"/>
              </a:spcBef>
              <a:buClr>
                <a:srgbClr val="63666A"/>
              </a:buClr>
              <a:buSzPct val="100000"/>
              <a:buFont typeface="Arial"/>
              <a:buChar char="•"/>
              <a:defRPr sz="1800">
                <a:solidFill>
                  <a:srgbClr val="63666A"/>
                </a:solidFill>
              </a:defRPr>
            </a:lvl2pPr>
            <a:lvl3pPr marL="537935" indent="8165" eaLnBrk="1" hangingPunct="1">
              <a:lnSpc>
                <a:spcPct val="110000"/>
              </a:lnSpc>
              <a:spcBef>
                <a:spcPts val="400"/>
              </a:spcBef>
              <a:buClr>
                <a:srgbClr val="63666A"/>
              </a:buClr>
              <a:buSzPct val="100000"/>
              <a:buFont typeface="Arial"/>
              <a:buChar char="•"/>
              <a:defRPr sz="1800">
                <a:solidFill>
                  <a:srgbClr val="63666A"/>
                </a:solidFill>
              </a:defRPr>
            </a:lvl3pPr>
            <a:lvl4pPr marL="741958" indent="-43458" eaLnBrk="1" hangingPunct="1">
              <a:lnSpc>
                <a:spcPct val="110000"/>
              </a:lnSpc>
              <a:spcBef>
                <a:spcPts val="400"/>
              </a:spcBef>
              <a:buClr>
                <a:srgbClr val="63666A"/>
              </a:buClr>
              <a:buSzPct val="100000"/>
              <a:buFont typeface="Arial"/>
              <a:buChar char="•"/>
              <a:defRPr sz="1800">
                <a:solidFill>
                  <a:srgbClr val="63666A"/>
                </a:solidFill>
              </a:defRPr>
            </a:lvl4pPr>
            <a:lvl5pPr marL="842366" indent="33933" eaLnBrk="1" hangingPunct="1">
              <a:lnSpc>
                <a:spcPct val="110000"/>
              </a:lnSpc>
              <a:spcBef>
                <a:spcPts val="400"/>
              </a:spcBef>
              <a:buClr>
                <a:srgbClr val="63666A"/>
              </a:buClr>
              <a:buSzPct val="100000"/>
              <a:buFont typeface="Arial"/>
              <a:buChar char="•"/>
              <a:defRPr sz="1800">
                <a:solidFill>
                  <a:srgbClr val="63666A"/>
                </a:solidFill>
              </a:defRPr>
            </a:lvl5pPr>
            <a:lvl6pPr marL="1909535" indent="8165" eaLnBrk="1" hangingPunct="1">
              <a:lnSpc>
                <a:spcPct val="110000"/>
              </a:lnSpc>
              <a:spcBef>
                <a:spcPts val="400"/>
              </a:spcBef>
              <a:buClr>
                <a:srgbClr val="63666A"/>
              </a:buClr>
              <a:buSzPct val="100000"/>
              <a:buFont typeface="Arial"/>
              <a:buChar char="•"/>
              <a:defRPr sz="1800">
                <a:solidFill>
                  <a:srgbClr val="63666A"/>
                </a:solidFill>
              </a:defRPr>
            </a:lvl6pPr>
            <a:lvl7pPr marL="2252435" indent="8165" eaLnBrk="1" hangingPunct="1">
              <a:lnSpc>
                <a:spcPct val="110000"/>
              </a:lnSpc>
              <a:spcBef>
                <a:spcPts val="400"/>
              </a:spcBef>
              <a:buClr>
                <a:srgbClr val="63666A"/>
              </a:buClr>
              <a:buSzPct val="100000"/>
              <a:buFont typeface="Arial"/>
              <a:buChar char="•"/>
              <a:defRPr sz="1800">
                <a:solidFill>
                  <a:srgbClr val="63666A"/>
                </a:solidFill>
              </a:defRPr>
            </a:lvl7pPr>
            <a:lvl8pPr marL="2595335" indent="8165" eaLnBrk="1" hangingPunct="1">
              <a:lnSpc>
                <a:spcPct val="110000"/>
              </a:lnSpc>
              <a:spcBef>
                <a:spcPts val="400"/>
              </a:spcBef>
              <a:buClr>
                <a:srgbClr val="63666A"/>
              </a:buClr>
              <a:buSzPct val="100000"/>
              <a:buFont typeface="Arial"/>
              <a:buChar char="•"/>
              <a:defRPr sz="1800">
                <a:solidFill>
                  <a:srgbClr val="63666A"/>
                </a:solidFill>
              </a:defRPr>
            </a:lvl8pPr>
            <a:lvl9pPr marL="2938235" indent="8165" eaLnBrk="1" hangingPunct="1">
              <a:lnSpc>
                <a:spcPct val="110000"/>
              </a:lnSpc>
              <a:spcBef>
                <a:spcPts val="400"/>
              </a:spcBef>
              <a:buClr>
                <a:srgbClr val="63666A"/>
              </a:buClr>
              <a:buSzPct val="100000"/>
              <a:buFont typeface="Arial"/>
              <a:buChar char="•"/>
              <a:defRPr sz="1800">
                <a:solidFill>
                  <a:srgbClr val="63666A"/>
                </a:solidFill>
              </a:defRPr>
            </a:lvl9pPr>
          </a:lstStyle>
          <a:p>
            <a:pPr>
              <a:lnSpc>
                <a:spcPts val="1200"/>
              </a:lnSpc>
              <a:spcBef>
                <a:spcPts val="300"/>
              </a:spcBef>
            </a:pPr>
            <a:r>
              <a:rPr lang="en-US" sz="1000" dirty="0">
                <a:solidFill>
                  <a:schemeClr val="accent2"/>
                </a:solidFill>
              </a:rPr>
              <a:t>Larger screen. Takes you off the counter and onto the floor for personal engagement with customers</a:t>
            </a:r>
          </a:p>
        </p:txBody>
      </p:sp>
      <p:sp>
        <p:nvSpPr>
          <p:cNvPr id="71" name="Shape 307"/>
          <p:cNvSpPr txBox="1">
            <a:spLocks/>
          </p:cNvSpPr>
          <p:nvPr/>
        </p:nvSpPr>
        <p:spPr>
          <a:xfrm>
            <a:off x="6616704" y="3566523"/>
            <a:ext cx="1009892" cy="187424"/>
          </a:xfrm>
          <a:prstGeom prst="rect">
            <a:avLst/>
          </a:prstGeom>
          <a:noFill/>
          <a:ln>
            <a:noFill/>
          </a:ln>
        </p:spPr>
        <p:txBody>
          <a:bodyPr wrap="none" lIns="0" tIns="0" rIns="0" bIns="0" anchor="t" anchorCtr="0">
            <a:spAutoFit/>
          </a:bodyPr>
          <a:lstStyle>
            <a:defPPr marR="0" lvl="0" algn="l" rtl="0">
              <a:lnSpc>
                <a:spcPct val="100000"/>
              </a:lnSpc>
              <a:spcBef>
                <a:spcPts val="0"/>
              </a:spcBef>
              <a:spcAft>
                <a:spcPts val="0"/>
              </a:spcAft>
            </a:defPPr>
            <a:lvl1pPr marL="171450" marR="0" lvl="0" indent="57150"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1pPr>
            <a:lvl2pPr marL="360839" marR="0" lvl="1" indent="7461"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2pPr>
            <a:lvl3pPr marL="537935" marR="0" lvl="2" indent="8165"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3pPr>
            <a:lvl4pPr marL="741958" marR="0" lvl="3" indent="-43458"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4pPr>
            <a:lvl5pPr marL="842366" marR="0" lvl="4" indent="33933"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5pPr>
            <a:lvl6pPr marL="1909535" marR="0" lvl="5" indent="8165"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6pPr>
            <a:lvl7pPr marL="2252435" marR="0" lvl="6" indent="8165"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7pPr>
            <a:lvl8pPr marL="2595335" marR="0" lvl="7" indent="8165"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8pPr>
            <a:lvl9pPr marL="2938235" marR="0" lvl="8" indent="8165" algn="l" rtl="0" eaLnBrk="1" hangingPunct="1">
              <a:lnSpc>
                <a:spcPct val="110000"/>
              </a:lnSpc>
              <a:spcBef>
                <a:spcPts val="400"/>
              </a:spcBef>
              <a:spcAft>
                <a:spcPts val="0"/>
              </a:spcAft>
              <a:buClr>
                <a:srgbClr val="63666A"/>
              </a:buClr>
              <a:buSzPct val="100000"/>
              <a:buFont typeface="Arial"/>
              <a:buChar char="•"/>
              <a:defRPr sz="1800" b="0" i="0" u="none" strike="noStrike" cap="none">
                <a:solidFill>
                  <a:srgbClr val="63666A"/>
                </a:solidFill>
                <a:latin typeface="Arial"/>
                <a:ea typeface="Arial"/>
                <a:cs typeface="Arial"/>
                <a:sym typeface="Arial"/>
              </a:defRPr>
            </a:lvl9pPr>
          </a:lstStyle>
          <a:p>
            <a:pPr marL="0" indent="0" algn="ctr">
              <a:spcBef>
                <a:spcPts val="0"/>
              </a:spcBef>
              <a:buClr>
                <a:schemeClr val="accent2"/>
              </a:buClr>
              <a:buSzPct val="25000"/>
              <a:buNone/>
            </a:pPr>
            <a:r>
              <a:rPr lang="en-US" sz="1200" b="1" dirty="0">
                <a:solidFill>
                  <a:schemeClr val="bg1"/>
                </a:solidFill>
              </a:rPr>
              <a:t>Clover Mobile</a:t>
            </a:r>
          </a:p>
        </p:txBody>
      </p:sp>
      <p:sp>
        <p:nvSpPr>
          <p:cNvPr id="72" name="Shape 307"/>
          <p:cNvSpPr txBox="1">
            <a:spLocks/>
          </p:cNvSpPr>
          <p:nvPr/>
        </p:nvSpPr>
        <p:spPr>
          <a:xfrm>
            <a:off x="387649" y="1687095"/>
            <a:ext cx="987556" cy="227714"/>
          </a:xfrm>
          <a:prstGeom prst="rect">
            <a:avLst/>
          </a:prstGeom>
          <a:noFill/>
          <a:ln>
            <a:noFill/>
          </a:ln>
        </p:spPr>
        <p:txBody>
          <a:bodyPr wrap="none" lIns="0" tIns="0" rIns="0" bIns="0" anchor="t" anchorCtr="0">
            <a:noAutofit/>
          </a:bodyPr>
          <a:lstStyle>
            <a:defPPr marR="0" lvl="0" algn="l" rtl="0">
              <a:lnSpc>
                <a:spcPct val="100000"/>
              </a:lnSpc>
              <a:spcBef>
                <a:spcPts val="0"/>
              </a:spcBef>
              <a:spcAft>
                <a:spcPts val="0"/>
              </a:spcAft>
              <a:defRPr/>
            </a:defPPr>
            <a:lvl1pPr marL="0" indent="0" eaLnBrk="1" hangingPunct="1">
              <a:lnSpc>
                <a:spcPct val="110000"/>
              </a:lnSpc>
              <a:buClr>
                <a:schemeClr val="accent2"/>
              </a:buClr>
              <a:buSzPct val="25000"/>
              <a:buFont typeface="Arial"/>
              <a:defRPr>
                <a:solidFill>
                  <a:schemeClr val="bg1"/>
                </a:solidFill>
              </a:defRPr>
            </a:lvl1pPr>
            <a:lvl2pPr marL="360839" indent="7461" eaLnBrk="1" hangingPunct="1">
              <a:lnSpc>
                <a:spcPct val="110000"/>
              </a:lnSpc>
              <a:spcBef>
                <a:spcPts val="400"/>
              </a:spcBef>
              <a:buClr>
                <a:srgbClr val="63666A"/>
              </a:buClr>
              <a:buSzPct val="100000"/>
              <a:buFont typeface="Arial"/>
              <a:buChar char="•"/>
              <a:defRPr sz="1800">
                <a:solidFill>
                  <a:srgbClr val="63666A"/>
                </a:solidFill>
              </a:defRPr>
            </a:lvl2pPr>
            <a:lvl3pPr marL="537935" indent="8165" eaLnBrk="1" hangingPunct="1">
              <a:lnSpc>
                <a:spcPct val="110000"/>
              </a:lnSpc>
              <a:spcBef>
                <a:spcPts val="400"/>
              </a:spcBef>
              <a:buClr>
                <a:srgbClr val="63666A"/>
              </a:buClr>
              <a:buSzPct val="100000"/>
              <a:buFont typeface="Arial"/>
              <a:buChar char="•"/>
              <a:defRPr sz="1800">
                <a:solidFill>
                  <a:srgbClr val="63666A"/>
                </a:solidFill>
              </a:defRPr>
            </a:lvl3pPr>
            <a:lvl4pPr marL="741958" indent="-43458" eaLnBrk="1" hangingPunct="1">
              <a:lnSpc>
                <a:spcPct val="110000"/>
              </a:lnSpc>
              <a:spcBef>
                <a:spcPts val="400"/>
              </a:spcBef>
              <a:buClr>
                <a:srgbClr val="63666A"/>
              </a:buClr>
              <a:buSzPct val="100000"/>
              <a:buFont typeface="Arial"/>
              <a:buChar char="•"/>
              <a:defRPr sz="1800">
                <a:solidFill>
                  <a:srgbClr val="63666A"/>
                </a:solidFill>
              </a:defRPr>
            </a:lvl4pPr>
            <a:lvl5pPr marL="842366" indent="33933" eaLnBrk="1" hangingPunct="1">
              <a:lnSpc>
                <a:spcPct val="110000"/>
              </a:lnSpc>
              <a:spcBef>
                <a:spcPts val="400"/>
              </a:spcBef>
              <a:buClr>
                <a:srgbClr val="63666A"/>
              </a:buClr>
              <a:buSzPct val="100000"/>
              <a:buFont typeface="Arial"/>
              <a:buChar char="•"/>
              <a:defRPr sz="1800">
                <a:solidFill>
                  <a:srgbClr val="63666A"/>
                </a:solidFill>
              </a:defRPr>
            </a:lvl5pPr>
            <a:lvl6pPr marL="1909535" indent="8165" eaLnBrk="1" hangingPunct="1">
              <a:lnSpc>
                <a:spcPct val="110000"/>
              </a:lnSpc>
              <a:spcBef>
                <a:spcPts val="400"/>
              </a:spcBef>
              <a:buClr>
                <a:srgbClr val="63666A"/>
              </a:buClr>
              <a:buSzPct val="100000"/>
              <a:buFont typeface="Arial"/>
              <a:buChar char="•"/>
              <a:defRPr sz="1800">
                <a:solidFill>
                  <a:srgbClr val="63666A"/>
                </a:solidFill>
              </a:defRPr>
            </a:lvl6pPr>
            <a:lvl7pPr marL="2252435" indent="8165" eaLnBrk="1" hangingPunct="1">
              <a:lnSpc>
                <a:spcPct val="110000"/>
              </a:lnSpc>
              <a:spcBef>
                <a:spcPts val="400"/>
              </a:spcBef>
              <a:buClr>
                <a:srgbClr val="63666A"/>
              </a:buClr>
              <a:buSzPct val="100000"/>
              <a:buFont typeface="Arial"/>
              <a:buChar char="•"/>
              <a:defRPr sz="1800">
                <a:solidFill>
                  <a:srgbClr val="63666A"/>
                </a:solidFill>
              </a:defRPr>
            </a:lvl7pPr>
            <a:lvl8pPr marL="2595335" indent="8165" eaLnBrk="1" hangingPunct="1">
              <a:lnSpc>
                <a:spcPct val="110000"/>
              </a:lnSpc>
              <a:spcBef>
                <a:spcPts val="400"/>
              </a:spcBef>
              <a:buClr>
                <a:srgbClr val="63666A"/>
              </a:buClr>
              <a:buSzPct val="100000"/>
              <a:buFont typeface="Arial"/>
              <a:buChar char="•"/>
              <a:defRPr sz="1800">
                <a:solidFill>
                  <a:srgbClr val="63666A"/>
                </a:solidFill>
              </a:defRPr>
            </a:lvl8pPr>
            <a:lvl9pPr marL="2938235" indent="8165" eaLnBrk="1" hangingPunct="1">
              <a:lnSpc>
                <a:spcPct val="110000"/>
              </a:lnSpc>
              <a:spcBef>
                <a:spcPts val="400"/>
              </a:spcBef>
              <a:buClr>
                <a:srgbClr val="63666A"/>
              </a:buClr>
              <a:buSzPct val="100000"/>
              <a:buFont typeface="Arial"/>
              <a:buChar char="•"/>
              <a:defRPr sz="1800">
                <a:solidFill>
                  <a:srgbClr val="63666A"/>
                </a:solidFill>
              </a:defRPr>
            </a:lvl9pPr>
          </a:lstStyle>
          <a:p>
            <a:r>
              <a:rPr lang="en-US" b="1" dirty="0"/>
              <a:t>Countertop</a:t>
            </a:r>
          </a:p>
        </p:txBody>
      </p:sp>
      <p:sp>
        <p:nvSpPr>
          <p:cNvPr id="73" name="Shape 307"/>
          <p:cNvSpPr txBox="1">
            <a:spLocks/>
          </p:cNvSpPr>
          <p:nvPr/>
        </p:nvSpPr>
        <p:spPr>
          <a:xfrm>
            <a:off x="387649" y="3403181"/>
            <a:ext cx="568213" cy="227714"/>
          </a:xfrm>
          <a:prstGeom prst="rect">
            <a:avLst/>
          </a:prstGeom>
          <a:noFill/>
          <a:ln>
            <a:noFill/>
          </a:ln>
        </p:spPr>
        <p:txBody>
          <a:bodyPr wrap="none" lIns="0" tIns="0" rIns="0" bIns="0" anchor="t" anchorCtr="0">
            <a:noAutofit/>
          </a:bodyPr>
          <a:lstStyle>
            <a:defPPr marR="0" lvl="0" algn="l" rtl="0">
              <a:lnSpc>
                <a:spcPct val="100000"/>
              </a:lnSpc>
              <a:spcBef>
                <a:spcPts val="0"/>
              </a:spcBef>
              <a:spcAft>
                <a:spcPts val="0"/>
              </a:spcAft>
              <a:defRPr/>
            </a:defPPr>
            <a:lvl1pPr marL="0" indent="0" eaLnBrk="1" hangingPunct="1">
              <a:lnSpc>
                <a:spcPct val="110000"/>
              </a:lnSpc>
              <a:buClr>
                <a:schemeClr val="accent2"/>
              </a:buClr>
              <a:buSzPct val="25000"/>
              <a:buFont typeface="Arial"/>
              <a:defRPr>
                <a:solidFill>
                  <a:schemeClr val="bg1"/>
                </a:solidFill>
              </a:defRPr>
            </a:lvl1pPr>
            <a:lvl2pPr marL="360839" indent="7461" eaLnBrk="1" hangingPunct="1">
              <a:lnSpc>
                <a:spcPct val="110000"/>
              </a:lnSpc>
              <a:spcBef>
                <a:spcPts val="400"/>
              </a:spcBef>
              <a:buClr>
                <a:srgbClr val="63666A"/>
              </a:buClr>
              <a:buSzPct val="100000"/>
              <a:buFont typeface="Arial"/>
              <a:buChar char="•"/>
              <a:defRPr sz="1800">
                <a:solidFill>
                  <a:srgbClr val="63666A"/>
                </a:solidFill>
              </a:defRPr>
            </a:lvl2pPr>
            <a:lvl3pPr marL="537935" indent="8165" eaLnBrk="1" hangingPunct="1">
              <a:lnSpc>
                <a:spcPct val="110000"/>
              </a:lnSpc>
              <a:spcBef>
                <a:spcPts val="400"/>
              </a:spcBef>
              <a:buClr>
                <a:srgbClr val="63666A"/>
              </a:buClr>
              <a:buSzPct val="100000"/>
              <a:buFont typeface="Arial"/>
              <a:buChar char="•"/>
              <a:defRPr sz="1800">
                <a:solidFill>
                  <a:srgbClr val="63666A"/>
                </a:solidFill>
              </a:defRPr>
            </a:lvl3pPr>
            <a:lvl4pPr marL="741958" indent="-43458" eaLnBrk="1" hangingPunct="1">
              <a:lnSpc>
                <a:spcPct val="110000"/>
              </a:lnSpc>
              <a:spcBef>
                <a:spcPts val="400"/>
              </a:spcBef>
              <a:buClr>
                <a:srgbClr val="63666A"/>
              </a:buClr>
              <a:buSzPct val="100000"/>
              <a:buFont typeface="Arial"/>
              <a:buChar char="•"/>
              <a:defRPr sz="1800">
                <a:solidFill>
                  <a:srgbClr val="63666A"/>
                </a:solidFill>
              </a:defRPr>
            </a:lvl4pPr>
            <a:lvl5pPr marL="842366" indent="33933" eaLnBrk="1" hangingPunct="1">
              <a:lnSpc>
                <a:spcPct val="110000"/>
              </a:lnSpc>
              <a:spcBef>
                <a:spcPts val="400"/>
              </a:spcBef>
              <a:buClr>
                <a:srgbClr val="63666A"/>
              </a:buClr>
              <a:buSzPct val="100000"/>
              <a:buFont typeface="Arial"/>
              <a:buChar char="•"/>
              <a:defRPr sz="1800">
                <a:solidFill>
                  <a:srgbClr val="63666A"/>
                </a:solidFill>
              </a:defRPr>
            </a:lvl5pPr>
            <a:lvl6pPr marL="1909535" indent="8165" eaLnBrk="1" hangingPunct="1">
              <a:lnSpc>
                <a:spcPct val="110000"/>
              </a:lnSpc>
              <a:spcBef>
                <a:spcPts val="400"/>
              </a:spcBef>
              <a:buClr>
                <a:srgbClr val="63666A"/>
              </a:buClr>
              <a:buSzPct val="100000"/>
              <a:buFont typeface="Arial"/>
              <a:buChar char="•"/>
              <a:defRPr sz="1800">
                <a:solidFill>
                  <a:srgbClr val="63666A"/>
                </a:solidFill>
              </a:defRPr>
            </a:lvl6pPr>
            <a:lvl7pPr marL="2252435" indent="8165" eaLnBrk="1" hangingPunct="1">
              <a:lnSpc>
                <a:spcPct val="110000"/>
              </a:lnSpc>
              <a:spcBef>
                <a:spcPts val="400"/>
              </a:spcBef>
              <a:buClr>
                <a:srgbClr val="63666A"/>
              </a:buClr>
              <a:buSzPct val="100000"/>
              <a:buFont typeface="Arial"/>
              <a:buChar char="•"/>
              <a:defRPr sz="1800">
                <a:solidFill>
                  <a:srgbClr val="63666A"/>
                </a:solidFill>
              </a:defRPr>
            </a:lvl7pPr>
            <a:lvl8pPr marL="2595335" indent="8165" eaLnBrk="1" hangingPunct="1">
              <a:lnSpc>
                <a:spcPct val="110000"/>
              </a:lnSpc>
              <a:spcBef>
                <a:spcPts val="400"/>
              </a:spcBef>
              <a:buClr>
                <a:srgbClr val="63666A"/>
              </a:buClr>
              <a:buSzPct val="100000"/>
              <a:buFont typeface="Arial"/>
              <a:buChar char="•"/>
              <a:defRPr sz="1800">
                <a:solidFill>
                  <a:srgbClr val="63666A"/>
                </a:solidFill>
              </a:defRPr>
            </a:lvl8pPr>
            <a:lvl9pPr marL="2938235" indent="8165" eaLnBrk="1" hangingPunct="1">
              <a:lnSpc>
                <a:spcPct val="110000"/>
              </a:lnSpc>
              <a:spcBef>
                <a:spcPts val="400"/>
              </a:spcBef>
              <a:buClr>
                <a:srgbClr val="63666A"/>
              </a:buClr>
              <a:buSzPct val="100000"/>
              <a:buFont typeface="Arial"/>
              <a:buChar char="•"/>
              <a:defRPr sz="1800">
                <a:solidFill>
                  <a:srgbClr val="63666A"/>
                </a:solidFill>
              </a:defRPr>
            </a:lvl9pPr>
          </a:lstStyle>
          <a:p>
            <a:r>
              <a:rPr lang="en-US" b="1" dirty="0"/>
              <a:t>Mobile</a:t>
            </a:r>
          </a:p>
        </p:txBody>
      </p:sp>
      <p:grpSp>
        <p:nvGrpSpPr>
          <p:cNvPr id="11" name="Group 10"/>
          <p:cNvGrpSpPr/>
          <p:nvPr/>
        </p:nvGrpSpPr>
        <p:grpSpPr>
          <a:xfrm>
            <a:off x="1798324" y="2947844"/>
            <a:ext cx="950639" cy="551867"/>
            <a:chOff x="2064024" y="3329719"/>
            <a:chExt cx="950639" cy="551867"/>
          </a:xfrm>
          <a:effectLst/>
        </p:grpSpPr>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4024" y="3364915"/>
              <a:ext cx="505520" cy="516671"/>
            </a:xfrm>
            <a:prstGeom prst="rect">
              <a:avLst/>
            </a:prstGeom>
            <a:effectLst>
              <a:reflection stA="11000" endPos="25000" dir="5400000" sy="-100000" algn="bl" rotWithShape="0"/>
            </a:effectLst>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35967" y="3329719"/>
              <a:ext cx="378696" cy="432882"/>
            </a:xfrm>
            <a:prstGeom prst="rect">
              <a:avLst/>
            </a:prstGeom>
            <a:effectLst>
              <a:reflection stA="11000" endPos="25000" dir="5400000" sy="-100000" algn="bl" rotWithShape="0"/>
            </a:effectLst>
          </p:spPr>
        </p:pic>
      </p:grpSp>
      <p:sp>
        <p:nvSpPr>
          <p:cNvPr id="66" name="Shape 307"/>
          <p:cNvSpPr txBox="1">
            <a:spLocks/>
          </p:cNvSpPr>
          <p:nvPr/>
        </p:nvSpPr>
        <p:spPr>
          <a:xfrm>
            <a:off x="1789285" y="3897084"/>
            <a:ext cx="1850038" cy="523496"/>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RPr/>
            </a:defPPr>
            <a:lvl1pPr marL="0" indent="0" eaLnBrk="1" hangingPunct="1">
              <a:lnSpc>
                <a:spcPct val="110000"/>
              </a:lnSpc>
              <a:buClr>
                <a:schemeClr val="accent2"/>
              </a:buClr>
              <a:buSzPct val="25000"/>
              <a:buFont typeface="Arial"/>
              <a:defRPr>
                <a:solidFill>
                  <a:schemeClr val="bg1"/>
                </a:solidFill>
              </a:defRPr>
            </a:lvl1pPr>
            <a:lvl2pPr marL="360839" indent="7461" eaLnBrk="1" hangingPunct="1">
              <a:lnSpc>
                <a:spcPct val="110000"/>
              </a:lnSpc>
              <a:spcBef>
                <a:spcPts val="400"/>
              </a:spcBef>
              <a:buClr>
                <a:srgbClr val="63666A"/>
              </a:buClr>
              <a:buSzPct val="100000"/>
              <a:buFont typeface="Arial"/>
              <a:buChar char="•"/>
              <a:defRPr sz="1800">
                <a:solidFill>
                  <a:srgbClr val="63666A"/>
                </a:solidFill>
              </a:defRPr>
            </a:lvl2pPr>
            <a:lvl3pPr marL="537935" indent="8165" eaLnBrk="1" hangingPunct="1">
              <a:lnSpc>
                <a:spcPct val="110000"/>
              </a:lnSpc>
              <a:spcBef>
                <a:spcPts val="400"/>
              </a:spcBef>
              <a:buClr>
                <a:srgbClr val="63666A"/>
              </a:buClr>
              <a:buSzPct val="100000"/>
              <a:buFont typeface="Arial"/>
              <a:buChar char="•"/>
              <a:defRPr sz="1800">
                <a:solidFill>
                  <a:srgbClr val="63666A"/>
                </a:solidFill>
              </a:defRPr>
            </a:lvl3pPr>
            <a:lvl4pPr marL="741958" indent="-43458" eaLnBrk="1" hangingPunct="1">
              <a:lnSpc>
                <a:spcPct val="110000"/>
              </a:lnSpc>
              <a:spcBef>
                <a:spcPts val="400"/>
              </a:spcBef>
              <a:buClr>
                <a:srgbClr val="63666A"/>
              </a:buClr>
              <a:buSzPct val="100000"/>
              <a:buFont typeface="Arial"/>
              <a:buChar char="•"/>
              <a:defRPr sz="1800">
                <a:solidFill>
                  <a:srgbClr val="63666A"/>
                </a:solidFill>
              </a:defRPr>
            </a:lvl4pPr>
            <a:lvl5pPr marL="842366" indent="33933" eaLnBrk="1" hangingPunct="1">
              <a:lnSpc>
                <a:spcPct val="110000"/>
              </a:lnSpc>
              <a:spcBef>
                <a:spcPts val="400"/>
              </a:spcBef>
              <a:buClr>
                <a:srgbClr val="63666A"/>
              </a:buClr>
              <a:buSzPct val="100000"/>
              <a:buFont typeface="Arial"/>
              <a:buChar char="•"/>
              <a:defRPr sz="1800">
                <a:solidFill>
                  <a:srgbClr val="63666A"/>
                </a:solidFill>
              </a:defRPr>
            </a:lvl5pPr>
            <a:lvl6pPr marL="1909535" indent="8165" eaLnBrk="1" hangingPunct="1">
              <a:lnSpc>
                <a:spcPct val="110000"/>
              </a:lnSpc>
              <a:spcBef>
                <a:spcPts val="400"/>
              </a:spcBef>
              <a:buClr>
                <a:srgbClr val="63666A"/>
              </a:buClr>
              <a:buSzPct val="100000"/>
              <a:buFont typeface="Arial"/>
              <a:buChar char="•"/>
              <a:defRPr sz="1800">
                <a:solidFill>
                  <a:srgbClr val="63666A"/>
                </a:solidFill>
              </a:defRPr>
            </a:lvl6pPr>
            <a:lvl7pPr marL="2252435" indent="8165" eaLnBrk="1" hangingPunct="1">
              <a:lnSpc>
                <a:spcPct val="110000"/>
              </a:lnSpc>
              <a:spcBef>
                <a:spcPts val="400"/>
              </a:spcBef>
              <a:buClr>
                <a:srgbClr val="63666A"/>
              </a:buClr>
              <a:buSzPct val="100000"/>
              <a:buFont typeface="Arial"/>
              <a:buChar char="•"/>
              <a:defRPr sz="1800">
                <a:solidFill>
                  <a:srgbClr val="63666A"/>
                </a:solidFill>
              </a:defRPr>
            </a:lvl7pPr>
            <a:lvl8pPr marL="2595335" indent="8165" eaLnBrk="1" hangingPunct="1">
              <a:lnSpc>
                <a:spcPct val="110000"/>
              </a:lnSpc>
              <a:spcBef>
                <a:spcPts val="400"/>
              </a:spcBef>
              <a:buClr>
                <a:srgbClr val="63666A"/>
              </a:buClr>
              <a:buSzPct val="100000"/>
              <a:buFont typeface="Arial"/>
              <a:buChar char="•"/>
              <a:defRPr sz="1800">
                <a:solidFill>
                  <a:srgbClr val="63666A"/>
                </a:solidFill>
              </a:defRPr>
            </a:lvl8pPr>
            <a:lvl9pPr marL="2938235" indent="8165" eaLnBrk="1" hangingPunct="1">
              <a:lnSpc>
                <a:spcPct val="110000"/>
              </a:lnSpc>
              <a:spcBef>
                <a:spcPts val="400"/>
              </a:spcBef>
              <a:buClr>
                <a:srgbClr val="63666A"/>
              </a:buClr>
              <a:buSzPct val="100000"/>
              <a:buFont typeface="Arial"/>
              <a:buChar char="•"/>
              <a:defRPr sz="1800">
                <a:solidFill>
                  <a:srgbClr val="63666A"/>
                </a:solidFill>
              </a:defRPr>
            </a:lvl9pPr>
          </a:lstStyle>
          <a:p>
            <a:pPr>
              <a:lnSpc>
                <a:spcPts val="1200"/>
              </a:lnSpc>
              <a:spcBef>
                <a:spcPts val="300"/>
              </a:spcBef>
            </a:pPr>
            <a:r>
              <a:rPr lang="en-US" sz="1000" dirty="0">
                <a:solidFill>
                  <a:schemeClr val="accent2"/>
                </a:solidFill>
              </a:rPr>
              <a:t>“Bring Your Own Device” (BYOD), micro merchants,</a:t>
            </a:r>
            <a:br>
              <a:rPr lang="en-US" sz="1000" dirty="0">
                <a:solidFill>
                  <a:schemeClr val="accent2"/>
                </a:solidFill>
              </a:rPr>
            </a:br>
            <a:r>
              <a:rPr lang="en-US" sz="1000" dirty="0">
                <a:solidFill>
                  <a:schemeClr val="accent2"/>
                </a:solidFill>
              </a:rPr>
              <a:t>multi-MID or mobility only SMBs</a:t>
            </a:r>
          </a:p>
        </p:txBody>
      </p:sp>
      <p:sp>
        <p:nvSpPr>
          <p:cNvPr id="69" name="Shape 307"/>
          <p:cNvSpPr txBox="1">
            <a:spLocks/>
          </p:cNvSpPr>
          <p:nvPr/>
        </p:nvSpPr>
        <p:spPr>
          <a:xfrm>
            <a:off x="1789285" y="3566523"/>
            <a:ext cx="735779" cy="187424"/>
          </a:xfrm>
          <a:prstGeom prst="rect">
            <a:avLst/>
          </a:prstGeom>
          <a:noFill/>
          <a:ln>
            <a:noFill/>
          </a:ln>
        </p:spPr>
        <p:txBody>
          <a:bodyPr wrap="none" lIns="0" tIns="0" rIns="0" bIns="0" anchor="t" anchorCtr="0">
            <a:spAutoFit/>
          </a:bodyPr>
          <a:lstStyle>
            <a:defPPr marR="0" lvl="0" algn="l" rtl="0">
              <a:lnSpc>
                <a:spcPct val="100000"/>
              </a:lnSpc>
              <a:spcBef>
                <a:spcPts val="0"/>
              </a:spcBef>
              <a:spcAft>
                <a:spcPts val="0"/>
              </a:spcAft>
              <a:defRPr/>
            </a:defPPr>
            <a:lvl1pPr marL="0" indent="0" eaLnBrk="1" hangingPunct="1">
              <a:lnSpc>
                <a:spcPct val="110000"/>
              </a:lnSpc>
              <a:buClr>
                <a:schemeClr val="accent2"/>
              </a:buClr>
              <a:buSzPct val="25000"/>
              <a:buFont typeface="Arial"/>
              <a:defRPr>
                <a:solidFill>
                  <a:schemeClr val="bg1"/>
                </a:solidFill>
              </a:defRPr>
            </a:lvl1pPr>
            <a:lvl2pPr marL="360839" indent="7461" eaLnBrk="1" hangingPunct="1">
              <a:lnSpc>
                <a:spcPct val="110000"/>
              </a:lnSpc>
              <a:spcBef>
                <a:spcPts val="400"/>
              </a:spcBef>
              <a:buClr>
                <a:srgbClr val="63666A"/>
              </a:buClr>
              <a:buSzPct val="100000"/>
              <a:buFont typeface="Arial"/>
              <a:buChar char="•"/>
              <a:defRPr sz="1800">
                <a:solidFill>
                  <a:srgbClr val="63666A"/>
                </a:solidFill>
              </a:defRPr>
            </a:lvl2pPr>
            <a:lvl3pPr marL="537935" indent="8165" eaLnBrk="1" hangingPunct="1">
              <a:lnSpc>
                <a:spcPct val="110000"/>
              </a:lnSpc>
              <a:spcBef>
                <a:spcPts val="400"/>
              </a:spcBef>
              <a:buClr>
                <a:srgbClr val="63666A"/>
              </a:buClr>
              <a:buSzPct val="100000"/>
              <a:buFont typeface="Arial"/>
              <a:buChar char="•"/>
              <a:defRPr sz="1800">
                <a:solidFill>
                  <a:srgbClr val="63666A"/>
                </a:solidFill>
              </a:defRPr>
            </a:lvl3pPr>
            <a:lvl4pPr marL="741958" indent="-43458" eaLnBrk="1" hangingPunct="1">
              <a:lnSpc>
                <a:spcPct val="110000"/>
              </a:lnSpc>
              <a:spcBef>
                <a:spcPts val="400"/>
              </a:spcBef>
              <a:buClr>
                <a:srgbClr val="63666A"/>
              </a:buClr>
              <a:buSzPct val="100000"/>
              <a:buFont typeface="Arial"/>
              <a:buChar char="•"/>
              <a:defRPr sz="1800">
                <a:solidFill>
                  <a:srgbClr val="63666A"/>
                </a:solidFill>
              </a:defRPr>
            </a:lvl4pPr>
            <a:lvl5pPr marL="842366" indent="33933" eaLnBrk="1" hangingPunct="1">
              <a:lnSpc>
                <a:spcPct val="110000"/>
              </a:lnSpc>
              <a:spcBef>
                <a:spcPts val="400"/>
              </a:spcBef>
              <a:buClr>
                <a:srgbClr val="63666A"/>
              </a:buClr>
              <a:buSzPct val="100000"/>
              <a:buFont typeface="Arial"/>
              <a:buChar char="•"/>
              <a:defRPr sz="1800">
                <a:solidFill>
                  <a:srgbClr val="63666A"/>
                </a:solidFill>
              </a:defRPr>
            </a:lvl5pPr>
            <a:lvl6pPr marL="1909535" indent="8165" eaLnBrk="1" hangingPunct="1">
              <a:lnSpc>
                <a:spcPct val="110000"/>
              </a:lnSpc>
              <a:spcBef>
                <a:spcPts val="400"/>
              </a:spcBef>
              <a:buClr>
                <a:srgbClr val="63666A"/>
              </a:buClr>
              <a:buSzPct val="100000"/>
              <a:buFont typeface="Arial"/>
              <a:buChar char="•"/>
              <a:defRPr sz="1800">
                <a:solidFill>
                  <a:srgbClr val="63666A"/>
                </a:solidFill>
              </a:defRPr>
            </a:lvl6pPr>
            <a:lvl7pPr marL="2252435" indent="8165" eaLnBrk="1" hangingPunct="1">
              <a:lnSpc>
                <a:spcPct val="110000"/>
              </a:lnSpc>
              <a:spcBef>
                <a:spcPts val="400"/>
              </a:spcBef>
              <a:buClr>
                <a:srgbClr val="63666A"/>
              </a:buClr>
              <a:buSzPct val="100000"/>
              <a:buFont typeface="Arial"/>
              <a:buChar char="•"/>
              <a:defRPr sz="1800">
                <a:solidFill>
                  <a:srgbClr val="63666A"/>
                </a:solidFill>
              </a:defRPr>
            </a:lvl7pPr>
            <a:lvl8pPr marL="2595335" indent="8165" eaLnBrk="1" hangingPunct="1">
              <a:lnSpc>
                <a:spcPct val="110000"/>
              </a:lnSpc>
              <a:spcBef>
                <a:spcPts val="400"/>
              </a:spcBef>
              <a:buClr>
                <a:srgbClr val="63666A"/>
              </a:buClr>
              <a:buSzPct val="100000"/>
              <a:buFont typeface="Arial"/>
              <a:buChar char="•"/>
              <a:defRPr sz="1800">
                <a:solidFill>
                  <a:srgbClr val="63666A"/>
                </a:solidFill>
              </a:defRPr>
            </a:lvl8pPr>
            <a:lvl9pPr marL="2938235" indent="8165" eaLnBrk="1" hangingPunct="1">
              <a:lnSpc>
                <a:spcPct val="110000"/>
              </a:lnSpc>
              <a:spcBef>
                <a:spcPts val="400"/>
              </a:spcBef>
              <a:buClr>
                <a:srgbClr val="63666A"/>
              </a:buClr>
              <a:buSzPct val="100000"/>
              <a:buFont typeface="Arial"/>
              <a:buChar char="•"/>
              <a:defRPr sz="1800">
                <a:solidFill>
                  <a:srgbClr val="63666A"/>
                </a:solidFill>
              </a:defRPr>
            </a:lvl9pPr>
          </a:lstStyle>
          <a:p>
            <a:pPr algn="ctr"/>
            <a:r>
              <a:rPr lang="en-US" sz="1200" b="1" dirty="0"/>
              <a:t>Clover Go</a:t>
            </a:r>
          </a:p>
        </p:txBody>
      </p:sp>
      <p:sp>
        <p:nvSpPr>
          <p:cNvPr id="34" name="Shape 81">
            <a:extLst>
              <a:ext uri="{FF2B5EF4-FFF2-40B4-BE49-F238E27FC236}">
                <a16:creationId xmlns:a16="http://schemas.microsoft.com/office/drawing/2014/main" xmlns="" id="{A3A5F874-98B8-4149-90A8-A6F5BE2AF949}"/>
              </a:ext>
            </a:extLst>
          </p:cNvPr>
          <p:cNvSpPr txBox="1">
            <a:spLocks/>
          </p:cNvSpPr>
          <p:nvPr/>
        </p:nvSpPr>
        <p:spPr>
          <a:xfrm>
            <a:off x="15418" y="56500"/>
            <a:ext cx="8568300" cy="489300"/>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43B02A"/>
              </a:buClr>
              <a:buSzPts val="1400"/>
            </a:pPr>
            <a:r>
              <a:rPr lang="en-US" sz="2800" b="1" dirty="0">
                <a:solidFill>
                  <a:srgbClr val="43B02A"/>
                </a:solidFill>
              </a:rPr>
              <a:t>The Future: Cloud POS</a:t>
            </a:r>
          </a:p>
        </p:txBody>
      </p:sp>
    </p:spTree>
    <p:extLst>
      <p:ext uri="{BB962C8B-B14F-4D97-AF65-F5344CB8AC3E}">
        <p14:creationId xmlns:p14="http://schemas.microsoft.com/office/powerpoint/2010/main" val="60727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descr="ber_mug_shape.jpg"/>
          <p:cNvPicPr preferRelativeResize="0"/>
          <p:nvPr/>
        </p:nvPicPr>
        <p:blipFill>
          <a:blip r:embed="rId3">
            <a:alphaModFix/>
          </a:blip>
          <a:stretch>
            <a:fillRect/>
          </a:stretch>
        </p:blipFill>
        <p:spPr>
          <a:xfrm>
            <a:off x="7411325" y="1011588"/>
            <a:ext cx="494000" cy="658625"/>
          </a:xfrm>
          <a:prstGeom prst="rect">
            <a:avLst/>
          </a:prstGeom>
          <a:noFill/>
          <a:ln>
            <a:noFill/>
          </a:ln>
        </p:spPr>
      </p:pic>
      <p:pic>
        <p:nvPicPr>
          <p:cNvPr id="97" name="Shape 97" descr="ber_mug_shape.jpg"/>
          <p:cNvPicPr preferRelativeResize="0"/>
          <p:nvPr/>
        </p:nvPicPr>
        <p:blipFill>
          <a:blip r:embed="rId3">
            <a:alphaModFix/>
          </a:blip>
          <a:stretch>
            <a:fillRect/>
          </a:stretch>
        </p:blipFill>
        <p:spPr>
          <a:xfrm>
            <a:off x="1715275" y="1023238"/>
            <a:ext cx="494000" cy="658625"/>
          </a:xfrm>
          <a:prstGeom prst="rect">
            <a:avLst/>
          </a:prstGeom>
          <a:noFill/>
          <a:ln>
            <a:noFill/>
          </a:ln>
        </p:spPr>
      </p:pic>
      <p:pic>
        <p:nvPicPr>
          <p:cNvPr id="98" name="Shape 98" descr="ber_mug_shape.jpg"/>
          <p:cNvPicPr preferRelativeResize="0"/>
          <p:nvPr/>
        </p:nvPicPr>
        <p:blipFill>
          <a:blip r:embed="rId3">
            <a:alphaModFix/>
          </a:blip>
          <a:stretch>
            <a:fillRect/>
          </a:stretch>
        </p:blipFill>
        <p:spPr>
          <a:xfrm flipH="1">
            <a:off x="1121000" y="1023238"/>
            <a:ext cx="494000" cy="658625"/>
          </a:xfrm>
          <a:prstGeom prst="rect">
            <a:avLst/>
          </a:prstGeom>
          <a:noFill/>
          <a:ln>
            <a:noFill/>
          </a:ln>
        </p:spPr>
      </p:pic>
      <p:sp>
        <p:nvSpPr>
          <p:cNvPr id="99" name="Shape 99"/>
          <p:cNvSpPr/>
          <p:nvPr/>
        </p:nvSpPr>
        <p:spPr>
          <a:xfrm>
            <a:off x="892400" y="1693275"/>
            <a:ext cx="7252800" cy="4218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a:off x="1298050" y="2115075"/>
            <a:ext cx="6474000" cy="1553400"/>
          </a:xfrm>
          <a:prstGeom prst="rect">
            <a:avLst/>
          </a:prstGeom>
          <a:solidFill>
            <a:srgbClr val="F7CC7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txBox="1"/>
          <p:nvPr/>
        </p:nvSpPr>
        <p:spPr>
          <a:xfrm>
            <a:off x="1298050" y="2143150"/>
            <a:ext cx="6217200" cy="15534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Clover Bar Tabs</a:t>
            </a:r>
            <a:endParaRPr/>
          </a:p>
          <a:p>
            <a:pPr marL="914400" lvl="1" indent="-317500" rtl="0">
              <a:spcBef>
                <a:spcPts val="0"/>
              </a:spcBef>
              <a:spcAft>
                <a:spcPts val="0"/>
              </a:spcAft>
              <a:buSzPts val="1400"/>
              <a:buChar char="○"/>
            </a:pPr>
            <a:r>
              <a:rPr lang="en"/>
              <a:t>Pre-auth</a:t>
            </a:r>
            <a:endParaRPr/>
          </a:p>
          <a:p>
            <a:pPr marL="914400" lvl="1" indent="-317500" rtl="0">
              <a:spcBef>
                <a:spcPts val="0"/>
              </a:spcBef>
              <a:spcAft>
                <a:spcPts val="0"/>
              </a:spcAft>
              <a:buSzPts val="1400"/>
              <a:buChar char="○"/>
            </a:pPr>
            <a:r>
              <a:rPr lang="en"/>
              <a:t>Send tabs to Table Parties</a:t>
            </a:r>
            <a:endParaRPr/>
          </a:p>
          <a:p>
            <a:pPr marL="457200" lvl="0" indent="-317500" rtl="0">
              <a:spcBef>
                <a:spcPts val="0"/>
              </a:spcBef>
              <a:spcAft>
                <a:spcPts val="0"/>
              </a:spcAft>
              <a:buSzPts val="1400"/>
              <a:buChar char="●"/>
            </a:pPr>
            <a:r>
              <a:rPr lang="en"/>
              <a:t>Employee Management to Recruit, Hire, Schedule and Pay</a:t>
            </a:r>
            <a:endParaRPr/>
          </a:p>
          <a:p>
            <a:pPr marL="457200" lvl="0" indent="-317500" rtl="0">
              <a:spcBef>
                <a:spcPts val="0"/>
              </a:spcBef>
              <a:spcAft>
                <a:spcPts val="0"/>
              </a:spcAft>
              <a:buSzPts val="1400"/>
              <a:buChar char="●"/>
            </a:pPr>
            <a:r>
              <a:rPr lang="en"/>
              <a:t>Manage Inventory</a:t>
            </a:r>
            <a:endParaRPr/>
          </a:p>
          <a:p>
            <a:pPr marL="457200" lvl="0" indent="-317500" rtl="0">
              <a:spcBef>
                <a:spcPts val="0"/>
              </a:spcBef>
              <a:spcAft>
                <a:spcPts val="0"/>
              </a:spcAft>
              <a:buSzPts val="1400"/>
              <a:buChar char="●"/>
            </a:pPr>
            <a:r>
              <a:rPr lang="en"/>
              <a:t>Local Sales Tax Sync</a:t>
            </a:r>
            <a:endParaRPr/>
          </a:p>
        </p:txBody>
      </p:sp>
      <p:pic>
        <p:nvPicPr>
          <p:cNvPr id="102" name="Shape 102" descr="bar_stool_chair_icon copy.png"/>
          <p:cNvPicPr preferRelativeResize="0"/>
          <p:nvPr/>
        </p:nvPicPr>
        <p:blipFill>
          <a:blip r:embed="rId4">
            <a:alphaModFix/>
          </a:blip>
          <a:stretch>
            <a:fillRect/>
          </a:stretch>
        </p:blipFill>
        <p:spPr>
          <a:xfrm>
            <a:off x="7629046" y="2249671"/>
            <a:ext cx="1553275" cy="1553275"/>
          </a:xfrm>
          <a:prstGeom prst="rect">
            <a:avLst/>
          </a:prstGeom>
          <a:noFill/>
          <a:ln>
            <a:noFill/>
          </a:ln>
        </p:spPr>
      </p:pic>
      <p:pic>
        <p:nvPicPr>
          <p:cNvPr id="103" name="Shape 103" descr="bar_stool_chair_icon copy.png"/>
          <p:cNvPicPr preferRelativeResize="0"/>
          <p:nvPr/>
        </p:nvPicPr>
        <p:blipFill>
          <a:blip r:embed="rId4">
            <a:alphaModFix/>
          </a:blip>
          <a:stretch>
            <a:fillRect/>
          </a:stretch>
        </p:blipFill>
        <p:spPr>
          <a:xfrm>
            <a:off x="-98179" y="2249659"/>
            <a:ext cx="1553275" cy="1553275"/>
          </a:xfrm>
          <a:prstGeom prst="rect">
            <a:avLst/>
          </a:prstGeom>
          <a:noFill/>
          <a:ln>
            <a:noFill/>
          </a:ln>
        </p:spPr>
      </p:pic>
      <p:sp>
        <p:nvSpPr>
          <p:cNvPr id="104" name="Shape 104"/>
          <p:cNvSpPr txBox="1">
            <a:spLocks noGrp="1"/>
          </p:cNvSpPr>
          <p:nvPr>
            <p:ph type="title" idx="4294967295"/>
          </p:nvPr>
        </p:nvSpPr>
        <p:spPr>
          <a:xfrm>
            <a:off x="14292" y="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43B02A"/>
                </a:solidFill>
              </a:rPr>
              <a:t>Clover for Bars</a:t>
            </a:r>
            <a:endParaRPr b="1" dirty="0">
              <a:solidFill>
                <a:srgbClr val="43B02A"/>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431175" y="1127150"/>
            <a:ext cx="8013900" cy="3057900"/>
          </a:xfrm>
          <a:prstGeom prst="rect">
            <a:avLst/>
          </a:prstGeom>
          <a:noFill/>
          <a:ln>
            <a:noFill/>
          </a:ln>
        </p:spPr>
        <p:txBody>
          <a:bodyPr spcFirstLastPara="1" wrap="square" lIns="91425" tIns="91425" rIns="91425" bIns="91425" anchor="t" anchorCtr="0">
            <a:noAutofit/>
          </a:bodyPr>
          <a:lstStyle/>
          <a:p>
            <a:pPr marL="457200" lvl="0" indent="-381000" rtl="0">
              <a:lnSpc>
                <a:spcPct val="115000"/>
              </a:lnSpc>
              <a:spcBef>
                <a:spcPts val="0"/>
              </a:spcBef>
              <a:spcAft>
                <a:spcPts val="0"/>
              </a:spcAft>
              <a:buSzPts val="2400"/>
              <a:buChar char="●"/>
            </a:pPr>
            <a:r>
              <a:rPr lang="en" sz="2400"/>
              <a:t>Manage Inventory</a:t>
            </a:r>
            <a:endParaRPr sz="2400"/>
          </a:p>
          <a:p>
            <a:pPr marL="457200" lvl="0" indent="-381000" rtl="0">
              <a:lnSpc>
                <a:spcPct val="115000"/>
              </a:lnSpc>
              <a:spcBef>
                <a:spcPts val="0"/>
              </a:spcBef>
              <a:spcAft>
                <a:spcPts val="0"/>
              </a:spcAft>
              <a:buSzPts val="2400"/>
              <a:buChar char="●"/>
            </a:pPr>
            <a:r>
              <a:rPr lang="en" sz="2400"/>
              <a:t>Local tax reconciliation </a:t>
            </a:r>
            <a:endParaRPr sz="2400"/>
          </a:p>
          <a:p>
            <a:pPr marL="457200" lvl="0" indent="-381000" rtl="0">
              <a:lnSpc>
                <a:spcPct val="115000"/>
              </a:lnSpc>
              <a:spcBef>
                <a:spcPts val="0"/>
              </a:spcBef>
              <a:spcAft>
                <a:spcPts val="0"/>
              </a:spcAft>
              <a:buSzPts val="2400"/>
              <a:buChar char="●"/>
            </a:pPr>
            <a:r>
              <a:rPr lang="en" sz="2400"/>
              <a:t>Check IDs</a:t>
            </a:r>
            <a:endParaRPr sz="2400"/>
          </a:p>
          <a:p>
            <a:pPr marL="457200" lvl="0" indent="-381000" rtl="0">
              <a:lnSpc>
                <a:spcPct val="115000"/>
              </a:lnSpc>
              <a:spcBef>
                <a:spcPts val="0"/>
              </a:spcBef>
              <a:spcAft>
                <a:spcPts val="0"/>
              </a:spcAft>
              <a:buSzPts val="2400"/>
              <a:buChar char="●"/>
            </a:pPr>
            <a:r>
              <a:rPr lang="en" sz="2400"/>
              <a:t>Employee Management</a:t>
            </a:r>
            <a:endParaRPr sz="2400"/>
          </a:p>
          <a:p>
            <a:pPr marL="457200" lvl="0" indent="-381000" rtl="0">
              <a:lnSpc>
                <a:spcPct val="115000"/>
              </a:lnSpc>
              <a:spcBef>
                <a:spcPts val="0"/>
              </a:spcBef>
              <a:spcAft>
                <a:spcPts val="0"/>
              </a:spcAft>
              <a:buSzPts val="2400"/>
              <a:buChar char="●"/>
            </a:pPr>
            <a:r>
              <a:rPr lang="en" sz="2400"/>
              <a:t>Sell Online</a:t>
            </a:r>
            <a:endParaRPr sz="2400"/>
          </a:p>
          <a:p>
            <a:pPr marL="457200" lvl="0" indent="-381000" rtl="0">
              <a:lnSpc>
                <a:spcPct val="115000"/>
              </a:lnSpc>
              <a:spcBef>
                <a:spcPts val="0"/>
              </a:spcBef>
              <a:spcAft>
                <a:spcPts val="0"/>
              </a:spcAft>
              <a:buSzPts val="2400"/>
              <a:buChar char="●"/>
            </a:pPr>
            <a:r>
              <a:rPr lang="en" sz="2400"/>
              <a:t>Bring Online Customers into Your Store</a:t>
            </a:r>
            <a:endParaRPr sz="2400"/>
          </a:p>
        </p:txBody>
      </p:sp>
      <p:sp>
        <p:nvSpPr>
          <p:cNvPr id="110" name="Shape 110"/>
          <p:cNvSpPr txBox="1">
            <a:spLocks noGrp="1"/>
          </p:cNvSpPr>
          <p:nvPr>
            <p:ph type="title" idx="4294967295"/>
          </p:nvPr>
        </p:nvSpPr>
        <p:spPr>
          <a:xfrm>
            <a:off x="14292" y="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43B02A"/>
                </a:solidFill>
              </a:rPr>
              <a:t>Clover for Liquor Stores</a:t>
            </a:r>
            <a:endParaRPr b="1" dirty="0">
              <a:solidFill>
                <a:srgbClr val="43B02A"/>
              </a:solidFill>
            </a:endParaRPr>
          </a:p>
        </p:txBody>
      </p:sp>
      <p:pic>
        <p:nvPicPr>
          <p:cNvPr id="111" name="Shape 111"/>
          <p:cNvPicPr preferRelativeResize="0"/>
          <p:nvPr/>
        </p:nvPicPr>
        <p:blipFill>
          <a:blip r:embed="rId3">
            <a:alphaModFix amt="8000"/>
          </a:blip>
          <a:stretch>
            <a:fillRect/>
          </a:stretch>
        </p:blipFill>
        <p:spPr>
          <a:xfrm>
            <a:off x="1893728" y="478375"/>
            <a:ext cx="4962897" cy="4665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p:nvPr/>
        </p:nvSpPr>
        <p:spPr>
          <a:xfrm>
            <a:off x="4720675" y="3162500"/>
            <a:ext cx="3811500" cy="1753800"/>
          </a:xfrm>
          <a:prstGeom prst="rect">
            <a:avLst/>
          </a:prstGeom>
          <a:solidFill>
            <a:srgbClr val="F3F3F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Roboto"/>
              <a:ea typeface="Roboto"/>
              <a:cs typeface="Roboto"/>
              <a:sym typeface="Roboto"/>
            </a:endParaRPr>
          </a:p>
        </p:txBody>
      </p:sp>
      <p:sp>
        <p:nvSpPr>
          <p:cNvPr id="117" name="Shape 117"/>
          <p:cNvSpPr/>
          <p:nvPr/>
        </p:nvSpPr>
        <p:spPr>
          <a:xfrm>
            <a:off x="605875" y="3169804"/>
            <a:ext cx="3811500" cy="1753800"/>
          </a:xfrm>
          <a:prstGeom prst="rect">
            <a:avLst/>
          </a:prstGeom>
          <a:solidFill>
            <a:srgbClr val="F3F3F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Roboto"/>
              <a:ea typeface="Roboto"/>
              <a:cs typeface="Roboto"/>
              <a:sym typeface="Roboto"/>
            </a:endParaRPr>
          </a:p>
        </p:txBody>
      </p:sp>
      <p:sp>
        <p:nvSpPr>
          <p:cNvPr id="118" name="Shape 118"/>
          <p:cNvSpPr/>
          <p:nvPr/>
        </p:nvSpPr>
        <p:spPr>
          <a:xfrm>
            <a:off x="4720675" y="961075"/>
            <a:ext cx="3811500" cy="1761000"/>
          </a:xfrm>
          <a:prstGeom prst="rect">
            <a:avLst/>
          </a:prstGeom>
          <a:solidFill>
            <a:srgbClr val="F3F3F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Roboto"/>
              <a:ea typeface="Roboto"/>
              <a:cs typeface="Roboto"/>
              <a:sym typeface="Roboto"/>
            </a:endParaRPr>
          </a:p>
        </p:txBody>
      </p:sp>
      <p:sp>
        <p:nvSpPr>
          <p:cNvPr id="119" name="Shape 119"/>
          <p:cNvSpPr/>
          <p:nvPr/>
        </p:nvSpPr>
        <p:spPr>
          <a:xfrm>
            <a:off x="605875" y="961075"/>
            <a:ext cx="3811500" cy="1761000"/>
          </a:xfrm>
          <a:prstGeom prst="rect">
            <a:avLst/>
          </a:prstGeom>
          <a:solidFill>
            <a:srgbClr val="F3F3F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Roboto"/>
              <a:ea typeface="Roboto"/>
              <a:cs typeface="Roboto"/>
              <a:sym typeface="Roboto"/>
            </a:endParaRPr>
          </a:p>
        </p:txBody>
      </p:sp>
      <p:sp>
        <p:nvSpPr>
          <p:cNvPr id="120" name="Shape 120"/>
          <p:cNvSpPr txBox="1">
            <a:spLocks noGrp="1"/>
          </p:cNvSpPr>
          <p:nvPr>
            <p:ph type="title" idx="4294967295"/>
          </p:nvPr>
        </p:nvSpPr>
        <p:spPr>
          <a:xfrm>
            <a:off x="0" y="0"/>
            <a:ext cx="9144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43B02A"/>
                </a:solidFill>
                <a:latin typeface="Roboto"/>
                <a:ea typeface="Roboto"/>
                <a:cs typeface="Roboto"/>
                <a:sym typeface="Roboto"/>
              </a:rPr>
              <a:t>Must-Have Apps for Bars &amp; Liquor Stores</a:t>
            </a:r>
            <a:endParaRPr b="1" dirty="0">
              <a:solidFill>
                <a:srgbClr val="43B02A"/>
              </a:solidFill>
              <a:latin typeface="Roboto"/>
              <a:ea typeface="Roboto"/>
              <a:cs typeface="Roboto"/>
              <a:sym typeface="Roboto"/>
            </a:endParaRPr>
          </a:p>
        </p:txBody>
      </p:sp>
      <p:sp>
        <p:nvSpPr>
          <p:cNvPr id="121" name="Shape 121"/>
          <p:cNvSpPr txBox="1"/>
          <p:nvPr/>
        </p:nvSpPr>
        <p:spPr>
          <a:xfrm>
            <a:off x="6747375" y="2275075"/>
            <a:ext cx="1757400" cy="369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latin typeface="Roboto"/>
                <a:ea typeface="Roboto"/>
                <a:cs typeface="Roboto"/>
                <a:sym typeface="Roboto"/>
              </a:rPr>
              <a:t>Automate sales tax.</a:t>
            </a:r>
            <a:endParaRPr sz="800">
              <a:latin typeface="Roboto"/>
              <a:ea typeface="Roboto"/>
              <a:cs typeface="Roboto"/>
              <a:sym typeface="Roboto"/>
            </a:endParaRPr>
          </a:p>
        </p:txBody>
      </p:sp>
      <p:sp>
        <p:nvSpPr>
          <p:cNvPr id="122" name="Shape 122"/>
          <p:cNvSpPr txBox="1"/>
          <p:nvPr/>
        </p:nvSpPr>
        <p:spPr>
          <a:xfrm>
            <a:off x="605869" y="1982325"/>
            <a:ext cx="1757400" cy="18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100" b="1">
                <a:latin typeface="Roboto"/>
                <a:ea typeface="Roboto"/>
                <a:cs typeface="Roboto"/>
                <a:sym typeface="Roboto"/>
              </a:rPr>
              <a:t>Time Clock</a:t>
            </a:r>
            <a:endParaRPr sz="1100" b="1">
              <a:latin typeface="Roboto"/>
              <a:ea typeface="Roboto"/>
              <a:cs typeface="Roboto"/>
              <a:sym typeface="Roboto"/>
            </a:endParaRPr>
          </a:p>
        </p:txBody>
      </p:sp>
      <p:sp>
        <p:nvSpPr>
          <p:cNvPr id="123" name="Shape 123"/>
          <p:cNvSpPr txBox="1"/>
          <p:nvPr/>
        </p:nvSpPr>
        <p:spPr>
          <a:xfrm>
            <a:off x="605869" y="2146083"/>
            <a:ext cx="1757400" cy="18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900">
                <a:solidFill>
                  <a:srgbClr val="B7B7B7"/>
                </a:solidFill>
                <a:latin typeface="Roboto"/>
                <a:ea typeface="Roboto"/>
                <a:cs typeface="Roboto"/>
                <a:sym typeface="Roboto"/>
              </a:rPr>
              <a:t>Homebase</a:t>
            </a:r>
            <a:endParaRPr sz="900">
              <a:solidFill>
                <a:srgbClr val="B7B7B7"/>
              </a:solidFill>
              <a:latin typeface="Roboto"/>
              <a:ea typeface="Roboto"/>
              <a:cs typeface="Roboto"/>
              <a:sym typeface="Roboto"/>
            </a:endParaRPr>
          </a:p>
        </p:txBody>
      </p:sp>
      <p:sp>
        <p:nvSpPr>
          <p:cNvPr id="124" name="Shape 124"/>
          <p:cNvSpPr txBox="1"/>
          <p:nvPr/>
        </p:nvSpPr>
        <p:spPr>
          <a:xfrm>
            <a:off x="585425" y="2269075"/>
            <a:ext cx="1757400" cy="40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latin typeface="Roboto"/>
                <a:ea typeface="Roboto"/>
                <a:cs typeface="Roboto"/>
                <a:sym typeface="Roboto"/>
              </a:rPr>
              <a:t>Free time clock &amp; employee scheduling. </a:t>
            </a:r>
            <a:endParaRPr sz="800">
              <a:latin typeface="Roboto"/>
              <a:ea typeface="Roboto"/>
              <a:cs typeface="Roboto"/>
              <a:sym typeface="Roboto"/>
            </a:endParaRPr>
          </a:p>
        </p:txBody>
      </p:sp>
      <p:pic>
        <p:nvPicPr>
          <p:cNvPr id="125" name="Shape 125"/>
          <p:cNvPicPr preferRelativeResize="0"/>
          <p:nvPr/>
        </p:nvPicPr>
        <p:blipFill>
          <a:blip r:embed="rId3">
            <a:alphaModFix/>
          </a:blip>
          <a:stretch>
            <a:fillRect/>
          </a:stretch>
        </p:blipFill>
        <p:spPr>
          <a:xfrm>
            <a:off x="1176100" y="1235225"/>
            <a:ext cx="610074" cy="610074"/>
          </a:xfrm>
          <a:prstGeom prst="rect">
            <a:avLst/>
          </a:prstGeom>
          <a:noFill/>
          <a:ln>
            <a:noFill/>
          </a:ln>
        </p:spPr>
      </p:pic>
      <p:pic>
        <p:nvPicPr>
          <p:cNvPr id="126" name="Shape 126"/>
          <p:cNvPicPr preferRelativeResize="0"/>
          <p:nvPr/>
        </p:nvPicPr>
        <p:blipFill rotWithShape="1">
          <a:blip r:embed="rId4">
            <a:alphaModFix/>
          </a:blip>
          <a:srcRect l="8929" t="5138" r="9076" b="5814"/>
          <a:stretch/>
        </p:blipFill>
        <p:spPr>
          <a:xfrm>
            <a:off x="3226700" y="1222200"/>
            <a:ext cx="610075" cy="636125"/>
          </a:xfrm>
          <a:prstGeom prst="rect">
            <a:avLst/>
          </a:prstGeom>
          <a:noFill/>
          <a:ln>
            <a:noFill/>
          </a:ln>
        </p:spPr>
      </p:pic>
      <p:pic>
        <p:nvPicPr>
          <p:cNvPr id="127" name="Shape 127"/>
          <p:cNvPicPr preferRelativeResize="0"/>
          <p:nvPr/>
        </p:nvPicPr>
        <p:blipFill>
          <a:blip r:embed="rId5">
            <a:alphaModFix/>
          </a:blip>
          <a:stretch>
            <a:fillRect/>
          </a:stretch>
        </p:blipFill>
        <p:spPr>
          <a:xfrm>
            <a:off x="5332946" y="1242027"/>
            <a:ext cx="533125" cy="572700"/>
          </a:xfrm>
          <a:prstGeom prst="rect">
            <a:avLst/>
          </a:prstGeom>
          <a:noFill/>
          <a:ln>
            <a:noFill/>
          </a:ln>
        </p:spPr>
      </p:pic>
      <p:pic>
        <p:nvPicPr>
          <p:cNvPr id="128" name="Shape 128"/>
          <p:cNvPicPr preferRelativeResize="0"/>
          <p:nvPr/>
        </p:nvPicPr>
        <p:blipFill>
          <a:blip r:embed="rId6">
            <a:alphaModFix/>
          </a:blip>
          <a:stretch>
            <a:fillRect/>
          </a:stretch>
        </p:blipFill>
        <p:spPr>
          <a:xfrm>
            <a:off x="7362262" y="1223315"/>
            <a:ext cx="610075" cy="610136"/>
          </a:xfrm>
          <a:prstGeom prst="rect">
            <a:avLst/>
          </a:prstGeom>
          <a:noFill/>
          <a:ln>
            <a:noFill/>
          </a:ln>
        </p:spPr>
      </p:pic>
      <p:pic>
        <p:nvPicPr>
          <p:cNvPr id="129" name="Shape 129"/>
          <p:cNvPicPr preferRelativeResize="0"/>
          <p:nvPr/>
        </p:nvPicPr>
        <p:blipFill>
          <a:blip r:embed="rId7">
            <a:alphaModFix/>
          </a:blip>
          <a:stretch>
            <a:fillRect/>
          </a:stretch>
        </p:blipFill>
        <p:spPr>
          <a:xfrm>
            <a:off x="7339725" y="3366936"/>
            <a:ext cx="572700" cy="572700"/>
          </a:xfrm>
          <a:prstGeom prst="rect">
            <a:avLst/>
          </a:prstGeom>
          <a:noFill/>
          <a:ln>
            <a:noFill/>
          </a:ln>
        </p:spPr>
      </p:pic>
      <p:pic>
        <p:nvPicPr>
          <p:cNvPr id="130" name="Shape 130"/>
          <p:cNvPicPr preferRelativeResize="0"/>
          <p:nvPr/>
        </p:nvPicPr>
        <p:blipFill>
          <a:blip r:embed="rId8">
            <a:alphaModFix/>
          </a:blip>
          <a:stretch>
            <a:fillRect/>
          </a:stretch>
        </p:blipFill>
        <p:spPr>
          <a:xfrm>
            <a:off x="5277300" y="1683900"/>
            <a:ext cx="182800" cy="182800"/>
          </a:xfrm>
          <a:prstGeom prst="rect">
            <a:avLst/>
          </a:prstGeom>
          <a:noFill/>
          <a:ln>
            <a:noFill/>
          </a:ln>
        </p:spPr>
      </p:pic>
      <p:pic>
        <p:nvPicPr>
          <p:cNvPr id="131" name="Shape 131"/>
          <p:cNvPicPr preferRelativeResize="0"/>
          <p:nvPr/>
        </p:nvPicPr>
        <p:blipFill rotWithShape="1">
          <a:blip r:embed="rId9">
            <a:alphaModFix/>
          </a:blip>
          <a:srcRect l="13467" t="14317" r="13496" b="14023"/>
          <a:stretch/>
        </p:blipFill>
        <p:spPr>
          <a:xfrm>
            <a:off x="5688758" y="1687345"/>
            <a:ext cx="182800" cy="179355"/>
          </a:xfrm>
          <a:prstGeom prst="rect">
            <a:avLst/>
          </a:prstGeom>
          <a:noFill/>
          <a:ln>
            <a:noFill/>
          </a:ln>
        </p:spPr>
      </p:pic>
      <p:sp>
        <p:nvSpPr>
          <p:cNvPr id="132" name="Shape 132"/>
          <p:cNvSpPr txBox="1"/>
          <p:nvPr/>
        </p:nvSpPr>
        <p:spPr>
          <a:xfrm>
            <a:off x="4703625" y="2276275"/>
            <a:ext cx="1757400" cy="369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latin typeface="Roboto"/>
                <a:ea typeface="Roboto"/>
                <a:cs typeface="Roboto"/>
                <a:sym typeface="Roboto"/>
              </a:rPr>
              <a:t>Your automated bookkeeper.</a:t>
            </a:r>
            <a:endParaRPr sz="800">
              <a:latin typeface="Roboto"/>
              <a:ea typeface="Roboto"/>
              <a:cs typeface="Roboto"/>
              <a:sym typeface="Roboto"/>
            </a:endParaRPr>
          </a:p>
        </p:txBody>
      </p:sp>
      <p:sp>
        <p:nvSpPr>
          <p:cNvPr id="133" name="Shape 133"/>
          <p:cNvSpPr txBox="1"/>
          <p:nvPr/>
        </p:nvSpPr>
        <p:spPr>
          <a:xfrm>
            <a:off x="2659875" y="2276275"/>
            <a:ext cx="1757400" cy="40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latin typeface="Roboto"/>
                <a:ea typeface="Roboto"/>
                <a:cs typeface="Roboto"/>
                <a:sym typeface="Roboto"/>
              </a:rPr>
              <a:t>Refreshingly easy payroll for small businesses.</a:t>
            </a:r>
            <a:endParaRPr sz="800">
              <a:latin typeface="Roboto"/>
              <a:ea typeface="Roboto"/>
              <a:cs typeface="Roboto"/>
              <a:sym typeface="Roboto"/>
            </a:endParaRPr>
          </a:p>
        </p:txBody>
      </p:sp>
      <p:sp>
        <p:nvSpPr>
          <p:cNvPr id="134" name="Shape 134"/>
          <p:cNvSpPr txBox="1"/>
          <p:nvPr/>
        </p:nvSpPr>
        <p:spPr>
          <a:xfrm>
            <a:off x="2653050" y="2146083"/>
            <a:ext cx="1757400" cy="18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900">
                <a:solidFill>
                  <a:srgbClr val="B7B7B7"/>
                </a:solidFill>
                <a:latin typeface="Roboto"/>
                <a:ea typeface="Roboto"/>
                <a:cs typeface="Roboto"/>
                <a:sym typeface="Roboto"/>
              </a:rPr>
              <a:t>Gusto</a:t>
            </a:r>
            <a:endParaRPr sz="900">
              <a:solidFill>
                <a:srgbClr val="B7B7B7"/>
              </a:solidFill>
              <a:latin typeface="Roboto"/>
              <a:ea typeface="Roboto"/>
              <a:cs typeface="Roboto"/>
              <a:sym typeface="Roboto"/>
            </a:endParaRPr>
          </a:p>
        </p:txBody>
      </p:sp>
      <p:sp>
        <p:nvSpPr>
          <p:cNvPr id="135" name="Shape 135"/>
          <p:cNvSpPr txBox="1"/>
          <p:nvPr/>
        </p:nvSpPr>
        <p:spPr>
          <a:xfrm>
            <a:off x="4703625" y="2146083"/>
            <a:ext cx="1757400" cy="18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900">
                <a:solidFill>
                  <a:srgbClr val="B7B7B7"/>
                </a:solidFill>
                <a:latin typeface="Roboto"/>
                <a:ea typeface="Roboto"/>
                <a:cs typeface="Roboto"/>
                <a:sym typeface="Roboto"/>
              </a:rPr>
              <a:t>Commerce Sync</a:t>
            </a:r>
            <a:endParaRPr sz="900">
              <a:solidFill>
                <a:srgbClr val="B7B7B7"/>
              </a:solidFill>
              <a:latin typeface="Roboto"/>
              <a:ea typeface="Roboto"/>
              <a:cs typeface="Roboto"/>
              <a:sym typeface="Roboto"/>
            </a:endParaRPr>
          </a:p>
        </p:txBody>
      </p:sp>
      <p:sp>
        <p:nvSpPr>
          <p:cNvPr id="136" name="Shape 136"/>
          <p:cNvSpPr txBox="1"/>
          <p:nvPr/>
        </p:nvSpPr>
        <p:spPr>
          <a:xfrm>
            <a:off x="6747375" y="2144875"/>
            <a:ext cx="1757400" cy="18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900">
                <a:solidFill>
                  <a:srgbClr val="B7B7B7"/>
                </a:solidFill>
                <a:latin typeface="Roboto"/>
                <a:ea typeface="Roboto"/>
                <a:cs typeface="Roboto"/>
                <a:sym typeface="Roboto"/>
              </a:rPr>
              <a:t>DAVO</a:t>
            </a:r>
            <a:endParaRPr sz="900">
              <a:solidFill>
                <a:srgbClr val="B7B7B7"/>
              </a:solidFill>
              <a:latin typeface="Roboto"/>
              <a:ea typeface="Roboto"/>
              <a:cs typeface="Roboto"/>
              <a:sym typeface="Roboto"/>
            </a:endParaRPr>
          </a:p>
        </p:txBody>
      </p:sp>
      <p:sp>
        <p:nvSpPr>
          <p:cNvPr id="137" name="Shape 137"/>
          <p:cNvSpPr txBox="1"/>
          <p:nvPr/>
        </p:nvSpPr>
        <p:spPr>
          <a:xfrm>
            <a:off x="2659875" y="1982325"/>
            <a:ext cx="1757400" cy="18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100" b="1">
                <a:latin typeface="Roboto"/>
                <a:ea typeface="Roboto"/>
                <a:cs typeface="Roboto"/>
                <a:sym typeface="Roboto"/>
              </a:rPr>
              <a:t>Payroll</a:t>
            </a:r>
            <a:endParaRPr sz="1100" b="1">
              <a:latin typeface="Roboto"/>
              <a:ea typeface="Roboto"/>
              <a:cs typeface="Roboto"/>
              <a:sym typeface="Roboto"/>
            </a:endParaRPr>
          </a:p>
        </p:txBody>
      </p:sp>
      <p:sp>
        <p:nvSpPr>
          <p:cNvPr id="138" name="Shape 138"/>
          <p:cNvSpPr txBox="1"/>
          <p:nvPr/>
        </p:nvSpPr>
        <p:spPr>
          <a:xfrm>
            <a:off x="4703625" y="1980150"/>
            <a:ext cx="1757400" cy="18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100" b="1">
                <a:latin typeface="Roboto"/>
                <a:ea typeface="Roboto"/>
                <a:cs typeface="Roboto"/>
                <a:sym typeface="Roboto"/>
              </a:rPr>
              <a:t>Quickbooks &amp; Xero Sync</a:t>
            </a:r>
            <a:endParaRPr sz="1100" b="1">
              <a:latin typeface="Roboto"/>
              <a:ea typeface="Roboto"/>
              <a:cs typeface="Roboto"/>
              <a:sym typeface="Roboto"/>
            </a:endParaRPr>
          </a:p>
        </p:txBody>
      </p:sp>
      <p:sp>
        <p:nvSpPr>
          <p:cNvPr id="139" name="Shape 139"/>
          <p:cNvSpPr txBox="1"/>
          <p:nvPr/>
        </p:nvSpPr>
        <p:spPr>
          <a:xfrm>
            <a:off x="6747375" y="1981125"/>
            <a:ext cx="1757400" cy="18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100" b="1">
                <a:latin typeface="Roboto"/>
                <a:ea typeface="Roboto"/>
                <a:cs typeface="Roboto"/>
                <a:sym typeface="Roboto"/>
              </a:rPr>
              <a:t>Sales Tax Automation</a:t>
            </a:r>
            <a:endParaRPr sz="1100" b="1">
              <a:latin typeface="Roboto"/>
              <a:ea typeface="Roboto"/>
              <a:cs typeface="Roboto"/>
              <a:sym typeface="Roboto"/>
            </a:endParaRPr>
          </a:p>
        </p:txBody>
      </p:sp>
      <p:sp>
        <p:nvSpPr>
          <p:cNvPr id="140" name="Shape 140"/>
          <p:cNvSpPr txBox="1"/>
          <p:nvPr/>
        </p:nvSpPr>
        <p:spPr>
          <a:xfrm>
            <a:off x="6747375" y="4050675"/>
            <a:ext cx="1757400" cy="18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100" b="1">
                <a:latin typeface="Roboto"/>
                <a:ea typeface="Roboto"/>
                <a:cs typeface="Roboto"/>
                <a:sym typeface="Roboto"/>
              </a:rPr>
              <a:t>Order Paper</a:t>
            </a:r>
            <a:endParaRPr sz="1100" b="1">
              <a:latin typeface="Roboto"/>
              <a:ea typeface="Roboto"/>
              <a:cs typeface="Roboto"/>
              <a:sym typeface="Roboto"/>
            </a:endParaRPr>
          </a:p>
        </p:txBody>
      </p:sp>
      <p:sp>
        <p:nvSpPr>
          <p:cNvPr id="141" name="Shape 141"/>
          <p:cNvSpPr txBox="1"/>
          <p:nvPr/>
        </p:nvSpPr>
        <p:spPr>
          <a:xfrm>
            <a:off x="6747375" y="4214433"/>
            <a:ext cx="1757400" cy="18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900">
                <a:solidFill>
                  <a:srgbClr val="B7B7B7"/>
                </a:solidFill>
                <a:latin typeface="Roboto"/>
                <a:ea typeface="Roboto"/>
                <a:cs typeface="Roboto"/>
                <a:sym typeface="Roboto"/>
              </a:rPr>
              <a:t>Abreeze</a:t>
            </a:r>
            <a:endParaRPr sz="900">
              <a:solidFill>
                <a:srgbClr val="B7B7B7"/>
              </a:solidFill>
              <a:latin typeface="Roboto"/>
              <a:ea typeface="Roboto"/>
              <a:cs typeface="Roboto"/>
              <a:sym typeface="Roboto"/>
            </a:endParaRPr>
          </a:p>
        </p:txBody>
      </p:sp>
      <p:sp>
        <p:nvSpPr>
          <p:cNvPr id="142" name="Shape 142"/>
          <p:cNvSpPr txBox="1"/>
          <p:nvPr/>
        </p:nvSpPr>
        <p:spPr>
          <a:xfrm>
            <a:off x="6747375" y="4344625"/>
            <a:ext cx="1757400" cy="40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latin typeface="Roboto"/>
                <a:ea typeface="Roboto"/>
                <a:cs typeface="Roboto"/>
                <a:sym typeface="Roboto"/>
              </a:rPr>
              <a:t>Order paper for your Clover device, from your Clover device.</a:t>
            </a:r>
            <a:endParaRPr sz="800">
              <a:latin typeface="Roboto"/>
              <a:ea typeface="Roboto"/>
              <a:cs typeface="Roboto"/>
              <a:sym typeface="Roboto"/>
            </a:endParaRPr>
          </a:p>
          <a:p>
            <a:pPr marL="0" lvl="0" indent="0" rtl="0">
              <a:spcBef>
                <a:spcPts val="0"/>
              </a:spcBef>
              <a:spcAft>
                <a:spcPts val="0"/>
              </a:spcAft>
              <a:buNone/>
            </a:pPr>
            <a:endParaRPr sz="800">
              <a:latin typeface="Roboto"/>
              <a:ea typeface="Roboto"/>
              <a:cs typeface="Roboto"/>
              <a:sym typeface="Roboto"/>
            </a:endParaRPr>
          </a:p>
          <a:p>
            <a:pPr marL="0" lvl="0" indent="0" rtl="0">
              <a:spcBef>
                <a:spcPts val="0"/>
              </a:spcBef>
              <a:spcAft>
                <a:spcPts val="0"/>
              </a:spcAft>
              <a:buNone/>
            </a:pPr>
            <a:endParaRPr sz="800">
              <a:latin typeface="Roboto"/>
              <a:ea typeface="Roboto"/>
              <a:cs typeface="Roboto"/>
              <a:sym typeface="Roboto"/>
            </a:endParaRPr>
          </a:p>
        </p:txBody>
      </p:sp>
      <p:sp>
        <p:nvSpPr>
          <p:cNvPr id="143" name="Shape 143"/>
          <p:cNvSpPr txBox="1"/>
          <p:nvPr/>
        </p:nvSpPr>
        <p:spPr>
          <a:xfrm>
            <a:off x="2653038" y="4219008"/>
            <a:ext cx="1757400" cy="18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900">
                <a:solidFill>
                  <a:srgbClr val="B7B7B7"/>
                </a:solidFill>
                <a:latin typeface="Roboto"/>
                <a:ea typeface="Roboto"/>
                <a:cs typeface="Roboto"/>
                <a:sym typeface="Roboto"/>
              </a:rPr>
              <a:t>VivaSpot</a:t>
            </a:r>
            <a:endParaRPr sz="900">
              <a:solidFill>
                <a:srgbClr val="B7B7B7"/>
              </a:solidFill>
              <a:latin typeface="Roboto"/>
              <a:ea typeface="Roboto"/>
              <a:cs typeface="Roboto"/>
              <a:sym typeface="Roboto"/>
            </a:endParaRPr>
          </a:p>
        </p:txBody>
      </p:sp>
      <p:sp>
        <p:nvSpPr>
          <p:cNvPr id="144" name="Shape 144"/>
          <p:cNvSpPr txBox="1"/>
          <p:nvPr/>
        </p:nvSpPr>
        <p:spPr>
          <a:xfrm>
            <a:off x="2653050" y="4349200"/>
            <a:ext cx="1815600" cy="527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latin typeface="Roboto"/>
                <a:ea typeface="Roboto"/>
                <a:cs typeface="Roboto"/>
                <a:sym typeface="Roboto"/>
              </a:rPr>
              <a:t>Use WiFi to collect emails, feedback and foot traffic data while boosting social media awareness.</a:t>
            </a:r>
            <a:endParaRPr sz="800">
              <a:latin typeface="Roboto"/>
              <a:ea typeface="Roboto"/>
              <a:cs typeface="Roboto"/>
              <a:sym typeface="Roboto"/>
            </a:endParaRPr>
          </a:p>
        </p:txBody>
      </p:sp>
      <p:sp>
        <p:nvSpPr>
          <p:cNvPr id="145" name="Shape 145"/>
          <p:cNvSpPr txBox="1"/>
          <p:nvPr/>
        </p:nvSpPr>
        <p:spPr>
          <a:xfrm>
            <a:off x="605863" y="4055250"/>
            <a:ext cx="1757400" cy="18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100" b="1">
                <a:latin typeface="Roboto"/>
                <a:ea typeface="Roboto"/>
                <a:cs typeface="Roboto"/>
                <a:sym typeface="Roboto"/>
              </a:rPr>
              <a:t>Yelp for Business</a:t>
            </a:r>
            <a:endParaRPr sz="1100" b="1">
              <a:latin typeface="Roboto"/>
              <a:ea typeface="Roboto"/>
              <a:cs typeface="Roboto"/>
              <a:sym typeface="Roboto"/>
            </a:endParaRPr>
          </a:p>
        </p:txBody>
      </p:sp>
      <p:sp>
        <p:nvSpPr>
          <p:cNvPr id="146" name="Shape 146"/>
          <p:cNvSpPr txBox="1"/>
          <p:nvPr/>
        </p:nvSpPr>
        <p:spPr>
          <a:xfrm>
            <a:off x="605875" y="4219000"/>
            <a:ext cx="1737000" cy="18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900">
                <a:solidFill>
                  <a:srgbClr val="B7B7B7"/>
                </a:solidFill>
                <a:latin typeface="Roboto"/>
                <a:ea typeface="Roboto"/>
                <a:cs typeface="Roboto"/>
                <a:sym typeface="Roboto"/>
              </a:rPr>
              <a:t>Yelp</a:t>
            </a:r>
            <a:endParaRPr sz="900">
              <a:solidFill>
                <a:srgbClr val="B7B7B7"/>
              </a:solidFill>
              <a:latin typeface="Roboto"/>
              <a:ea typeface="Roboto"/>
              <a:cs typeface="Roboto"/>
              <a:sym typeface="Roboto"/>
            </a:endParaRPr>
          </a:p>
        </p:txBody>
      </p:sp>
      <p:sp>
        <p:nvSpPr>
          <p:cNvPr id="147" name="Shape 147"/>
          <p:cNvSpPr txBox="1"/>
          <p:nvPr/>
        </p:nvSpPr>
        <p:spPr>
          <a:xfrm>
            <a:off x="605825" y="4376125"/>
            <a:ext cx="1737000" cy="421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latin typeface="Roboto"/>
                <a:ea typeface="Roboto"/>
                <a:cs typeface="Roboto"/>
                <a:sym typeface="Roboto"/>
              </a:rPr>
              <a:t>Claim your Yelp Business Page and attract more customers. </a:t>
            </a:r>
            <a:endParaRPr sz="800">
              <a:latin typeface="Roboto"/>
              <a:ea typeface="Roboto"/>
              <a:cs typeface="Roboto"/>
              <a:sym typeface="Roboto"/>
            </a:endParaRPr>
          </a:p>
        </p:txBody>
      </p:sp>
      <p:pic>
        <p:nvPicPr>
          <p:cNvPr id="148" name="Shape 148"/>
          <p:cNvPicPr preferRelativeResize="0"/>
          <p:nvPr/>
        </p:nvPicPr>
        <p:blipFill rotWithShape="1">
          <a:blip r:embed="rId10">
            <a:alphaModFix/>
          </a:blip>
          <a:srcRect l="25033" t="8922" r="23951" b="12467"/>
          <a:stretch/>
        </p:blipFill>
        <p:spPr>
          <a:xfrm>
            <a:off x="1024650" y="3389475"/>
            <a:ext cx="533125" cy="527601"/>
          </a:xfrm>
          <a:prstGeom prst="rect">
            <a:avLst/>
          </a:prstGeom>
          <a:noFill/>
          <a:ln>
            <a:noFill/>
          </a:ln>
        </p:spPr>
      </p:pic>
      <p:sp>
        <p:nvSpPr>
          <p:cNvPr id="149" name="Shape 149"/>
          <p:cNvSpPr txBox="1"/>
          <p:nvPr/>
        </p:nvSpPr>
        <p:spPr>
          <a:xfrm>
            <a:off x="605875" y="751750"/>
            <a:ext cx="38046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oboto"/>
                <a:ea typeface="Roboto"/>
                <a:cs typeface="Roboto"/>
                <a:sym typeface="Roboto"/>
              </a:rPr>
              <a:t>Employee Management</a:t>
            </a:r>
            <a:endParaRPr b="1">
              <a:latin typeface="Roboto"/>
              <a:ea typeface="Roboto"/>
              <a:cs typeface="Roboto"/>
              <a:sym typeface="Roboto"/>
            </a:endParaRPr>
          </a:p>
        </p:txBody>
      </p:sp>
      <p:sp>
        <p:nvSpPr>
          <p:cNvPr id="150" name="Shape 150"/>
          <p:cNvSpPr txBox="1"/>
          <p:nvPr/>
        </p:nvSpPr>
        <p:spPr>
          <a:xfrm>
            <a:off x="4720675" y="756375"/>
            <a:ext cx="38046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oboto"/>
                <a:ea typeface="Roboto"/>
                <a:cs typeface="Roboto"/>
                <a:sym typeface="Roboto"/>
              </a:rPr>
              <a:t>Tax &amp; Accounting</a:t>
            </a:r>
            <a:endParaRPr b="1">
              <a:latin typeface="Roboto"/>
              <a:ea typeface="Roboto"/>
              <a:cs typeface="Roboto"/>
              <a:sym typeface="Roboto"/>
            </a:endParaRPr>
          </a:p>
        </p:txBody>
      </p:sp>
      <p:sp>
        <p:nvSpPr>
          <p:cNvPr id="151" name="Shape 151"/>
          <p:cNvSpPr txBox="1"/>
          <p:nvPr/>
        </p:nvSpPr>
        <p:spPr>
          <a:xfrm>
            <a:off x="605875" y="2966175"/>
            <a:ext cx="38115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oboto"/>
                <a:ea typeface="Roboto"/>
                <a:cs typeface="Roboto"/>
                <a:sym typeface="Roboto"/>
              </a:rPr>
              <a:t>Marketing</a:t>
            </a:r>
            <a:endParaRPr b="1">
              <a:latin typeface="Roboto"/>
              <a:ea typeface="Roboto"/>
              <a:cs typeface="Roboto"/>
              <a:sym typeface="Roboto"/>
            </a:endParaRPr>
          </a:p>
        </p:txBody>
      </p:sp>
      <p:sp>
        <p:nvSpPr>
          <p:cNvPr id="152" name="Shape 152"/>
          <p:cNvSpPr txBox="1"/>
          <p:nvPr/>
        </p:nvSpPr>
        <p:spPr>
          <a:xfrm>
            <a:off x="4720675" y="2966175"/>
            <a:ext cx="3804600" cy="18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oboto"/>
                <a:ea typeface="Roboto"/>
                <a:cs typeface="Roboto"/>
                <a:sym typeface="Roboto"/>
              </a:rPr>
              <a:t>Operations</a:t>
            </a:r>
            <a:endParaRPr b="1">
              <a:latin typeface="Roboto"/>
              <a:ea typeface="Roboto"/>
              <a:cs typeface="Roboto"/>
              <a:sym typeface="Roboto"/>
            </a:endParaRPr>
          </a:p>
        </p:txBody>
      </p:sp>
      <p:sp>
        <p:nvSpPr>
          <p:cNvPr id="153" name="Shape 153"/>
          <p:cNvSpPr txBox="1"/>
          <p:nvPr/>
        </p:nvSpPr>
        <p:spPr>
          <a:xfrm>
            <a:off x="4766175" y="4050675"/>
            <a:ext cx="1757400" cy="18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100" b="1">
                <a:latin typeface="Roboto"/>
                <a:ea typeface="Roboto"/>
                <a:cs typeface="Roboto"/>
                <a:sym typeface="Roboto"/>
              </a:rPr>
              <a:t>Installation Services</a:t>
            </a:r>
            <a:endParaRPr sz="1100" b="1">
              <a:latin typeface="Roboto"/>
              <a:ea typeface="Roboto"/>
              <a:cs typeface="Roboto"/>
              <a:sym typeface="Roboto"/>
            </a:endParaRPr>
          </a:p>
        </p:txBody>
      </p:sp>
      <p:sp>
        <p:nvSpPr>
          <p:cNvPr id="154" name="Shape 154"/>
          <p:cNvSpPr txBox="1"/>
          <p:nvPr/>
        </p:nvSpPr>
        <p:spPr>
          <a:xfrm>
            <a:off x="4766175" y="4214433"/>
            <a:ext cx="1757400" cy="18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900">
                <a:solidFill>
                  <a:srgbClr val="B7B7B7"/>
                </a:solidFill>
                <a:latin typeface="Roboto"/>
                <a:ea typeface="Roboto"/>
                <a:cs typeface="Roboto"/>
                <a:sym typeface="Roboto"/>
              </a:rPr>
              <a:t>Tech-Zone</a:t>
            </a:r>
            <a:endParaRPr sz="900">
              <a:solidFill>
                <a:srgbClr val="B7B7B7"/>
              </a:solidFill>
              <a:latin typeface="Roboto"/>
              <a:ea typeface="Roboto"/>
              <a:cs typeface="Roboto"/>
              <a:sym typeface="Roboto"/>
            </a:endParaRPr>
          </a:p>
        </p:txBody>
      </p:sp>
      <p:sp>
        <p:nvSpPr>
          <p:cNvPr id="155" name="Shape 155"/>
          <p:cNvSpPr txBox="1"/>
          <p:nvPr/>
        </p:nvSpPr>
        <p:spPr>
          <a:xfrm>
            <a:off x="4766175" y="4344625"/>
            <a:ext cx="1757400" cy="40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800">
                <a:latin typeface="Roboto"/>
                <a:ea typeface="Roboto"/>
                <a:cs typeface="Roboto"/>
                <a:sym typeface="Roboto"/>
              </a:rPr>
              <a:t>Professional installation services and training for Clover.</a:t>
            </a:r>
            <a:endParaRPr sz="800">
              <a:latin typeface="Roboto"/>
              <a:ea typeface="Roboto"/>
              <a:cs typeface="Roboto"/>
              <a:sym typeface="Roboto"/>
            </a:endParaRPr>
          </a:p>
          <a:p>
            <a:pPr marL="0" lvl="0" indent="0" rtl="0">
              <a:spcBef>
                <a:spcPts val="0"/>
              </a:spcBef>
              <a:spcAft>
                <a:spcPts val="0"/>
              </a:spcAft>
              <a:buNone/>
            </a:pPr>
            <a:endParaRPr sz="800">
              <a:latin typeface="Roboto"/>
              <a:ea typeface="Roboto"/>
              <a:cs typeface="Roboto"/>
              <a:sym typeface="Roboto"/>
            </a:endParaRPr>
          </a:p>
          <a:p>
            <a:pPr marL="0" lvl="0" indent="0" rtl="0">
              <a:spcBef>
                <a:spcPts val="0"/>
              </a:spcBef>
              <a:spcAft>
                <a:spcPts val="0"/>
              </a:spcAft>
              <a:buNone/>
            </a:pPr>
            <a:endParaRPr sz="800">
              <a:latin typeface="Roboto"/>
              <a:ea typeface="Roboto"/>
              <a:cs typeface="Roboto"/>
              <a:sym typeface="Roboto"/>
            </a:endParaRPr>
          </a:p>
        </p:txBody>
      </p:sp>
      <p:pic>
        <p:nvPicPr>
          <p:cNvPr id="156" name="Shape 156"/>
          <p:cNvPicPr preferRelativeResize="0"/>
          <p:nvPr/>
        </p:nvPicPr>
        <p:blipFill>
          <a:blip r:embed="rId11">
            <a:alphaModFix/>
          </a:blip>
          <a:stretch>
            <a:fillRect/>
          </a:stretch>
        </p:blipFill>
        <p:spPr>
          <a:xfrm>
            <a:off x="4998162" y="3549812"/>
            <a:ext cx="1022775" cy="241475"/>
          </a:xfrm>
          <a:prstGeom prst="rect">
            <a:avLst/>
          </a:prstGeom>
          <a:noFill/>
          <a:ln>
            <a:noFill/>
          </a:ln>
        </p:spPr>
      </p:pic>
      <p:sp>
        <p:nvSpPr>
          <p:cNvPr id="157" name="Shape 157"/>
          <p:cNvSpPr txBox="1"/>
          <p:nvPr/>
        </p:nvSpPr>
        <p:spPr>
          <a:xfrm>
            <a:off x="2663263" y="4055250"/>
            <a:ext cx="1757400" cy="18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100" b="1">
                <a:latin typeface="Roboto"/>
                <a:ea typeface="Roboto"/>
                <a:cs typeface="Roboto"/>
                <a:sym typeface="Roboto"/>
              </a:rPr>
              <a:t>Wifi Marketing</a:t>
            </a:r>
            <a:endParaRPr sz="1100" b="1">
              <a:latin typeface="Roboto"/>
              <a:ea typeface="Roboto"/>
              <a:cs typeface="Roboto"/>
              <a:sym typeface="Roboto"/>
            </a:endParaRPr>
          </a:p>
        </p:txBody>
      </p:sp>
      <p:pic>
        <p:nvPicPr>
          <p:cNvPr id="158" name="Shape 158"/>
          <p:cNvPicPr preferRelativeResize="0"/>
          <p:nvPr/>
        </p:nvPicPr>
        <p:blipFill>
          <a:blip r:embed="rId12">
            <a:alphaModFix/>
          </a:blip>
          <a:stretch>
            <a:fillRect/>
          </a:stretch>
        </p:blipFill>
        <p:spPr>
          <a:xfrm>
            <a:off x="2995377" y="3389475"/>
            <a:ext cx="683995" cy="527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idx="4294967295"/>
          </p:nvPr>
        </p:nvSpPr>
        <p:spPr>
          <a:xfrm>
            <a:off x="14292" y="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43B02A"/>
                </a:solidFill>
              </a:rPr>
              <a:t>Tools for Bars</a:t>
            </a:r>
            <a:endParaRPr b="1" dirty="0">
              <a:solidFill>
                <a:srgbClr val="43B02A"/>
              </a:solidFill>
            </a:endParaRPr>
          </a:p>
        </p:txBody>
      </p:sp>
      <p:sp>
        <p:nvSpPr>
          <p:cNvPr id="164" name="Shape 164"/>
          <p:cNvSpPr txBox="1"/>
          <p:nvPr/>
        </p:nvSpPr>
        <p:spPr>
          <a:xfrm>
            <a:off x="3131731" y="784048"/>
            <a:ext cx="2891100" cy="870600"/>
          </a:xfrm>
          <a:prstGeom prst="rect">
            <a:avLst/>
          </a:prstGeom>
          <a:noFill/>
          <a:ln>
            <a:noFill/>
          </a:ln>
        </p:spPr>
        <p:txBody>
          <a:bodyPr spcFirstLastPara="1" wrap="square" lIns="91425" tIns="91425" rIns="91425" bIns="91425" anchor="ctr" anchorCtr="0">
            <a:noAutofit/>
          </a:bodyPr>
          <a:lstStyle/>
          <a:p>
            <a:pPr marL="0" lvl="0" indent="0" algn="ctr" rtl="0">
              <a:lnSpc>
                <a:spcPct val="110000"/>
              </a:lnSpc>
              <a:spcBef>
                <a:spcPts val="500"/>
              </a:spcBef>
              <a:spcAft>
                <a:spcPts val="0"/>
              </a:spcAft>
              <a:buClr>
                <a:schemeClr val="dk1"/>
              </a:buClr>
              <a:buSzPts val="1100"/>
              <a:buFont typeface="Arial"/>
              <a:buNone/>
            </a:pPr>
            <a:r>
              <a:rPr lang="en" sz="2400" b="1" u="sng">
                <a:solidFill>
                  <a:srgbClr val="43B02A"/>
                </a:solidFill>
              </a:rPr>
              <a:t>Search &amp; Add Drink Recipes</a:t>
            </a:r>
            <a:endParaRPr sz="2400" b="1" u="sng">
              <a:solidFill>
                <a:srgbClr val="43B02A"/>
              </a:solidFill>
            </a:endParaRPr>
          </a:p>
          <a:p>
            <a:pPr marL="0" lvl="0" indent="0" rtl="0">
              <a:spcBef>
                <a:spcPts val="500"/>
              </a:spcBef>
              <a:spcAft>
                <a:spcPts val="0"/>
              </a:spcAft>
              <a:buNone/>
            </a:pPr>
            <a:endParaRPr sz="2400"/>
          </a:p>
        </p:txBody>
      </p:sp>
      <p:sp>
        <p:nvSpPr>
          <p:cNvPr id="165" name="Shape 165"/>
          <p:cNvSpPr txBox="1"/>
          <p:nvPr/>
        </p:nvSpPr>
        <p:spPr>
          <a:xfrm>
            <a:off x="6203524" y="784048"/>
            <a:ext cx="2891100" cy="870600"/>
          </a:xfrm>
          <a:prstGeom prst="rect">
            <a:avLst/>
          </a:prstGeom>
          <a:noFill/>
          <a:ln>
            <a:noFill/>
          </a:ln>
        </p:spPr>
        <p:txBody>
          <a:bodyPr spcFirstLastPara="1" wrap="square" lIns="91425" tIns="91425" rIns="91425" bIns="91425" anchor="ctr" anchorCtr="0">
            <a:noAutofit/>
          </a:bodyPr>
          <a:lstStyle/>
          <a:p>
            <a:pPr marL="0" lvl="0" indent="0" algn="ctr" rtl="0">
              <a:lnSpc>
                <a:spcPct val="110000"/>
              </a:lnSpc>
              <a:spcBef>
                <a:spcPts val="500"/>
              </a:spcBef>
              <a:spcAft>
                <a:spcPts val="0"/>
              </a:spcAft>
              <a:buNone/>
            </a:pPr>
            <a:r>
              <a:rPr lang="en" sz="2400" b="1" u="sng">
                <a:solidFill>
                  <a:srgbClr val="43B02A"/>
                </a:solidFill>
              </a:rPr>
              <a:t>Stock Management </a:t>
            </a:r>
            <a:endParaRPr sz="2400" b="1" u="sng">
              <a:solidFill>
                <a:srgbClr val="43B02A"/>
              </a:solidFill>
            </a:endParaRPr>
          </a:p>
          <a:p>
            <a:pPr marL="0" lvl="0" indent="0" rtl="0">
              <a:spcBef>
                <a:spcPts val="500"/>
              </a:spcBef>
              <a:spcAft>
                <a:spcPts val="0"/>
              </a:spcAft>
              <a:buNone/>
            </a:pPr>
            <a:endParaRPr sz="2400"/>
          </a:p>
        </p:txBody>
      </p:sp>
      <p:sp>
        <p:nvSpPr>
          <p:cNvPr id="166" name="Shape 166"/>
          <p:cNvSpPr txBox="1"/>
          <p:nvPr/>
        </p:nvSpPr>
        <p:spPr>
          <a:xfrm>
            <a:off x="6689225" y="4255399"/>
            <a:ext cx="2072100" cy="33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Bottle Keeper</a:t>
            </a:r>
            <a:endParaRPr b="1"/>
          </a:p>
        </p:txBody>
      </p:sp>
      <p:sp>
        <p:nvSpPr>
          <p:cNvPr id="167" name="Shape 167"/>
          <p:cNvSpPr txBox="1"/>
          <p:nvPr/>
        </p:nvSpPr>
        <p:spPr>
          <a:xfrm>
            <a:off x="3335800" y="1806999"/>
            <a:ext cx="26247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i="1">
                <a:solidFill>
                  <a:schemeClr val="dk1"/>
                </a:solidFill>
                <a:highlight>
                  <a:srgbClr val="FFFFFF"/>
                </a:highlight>
              </a:rPr>
              <a:t>16,000 drinks you can print, search, edit, or add your own.</a:t>
            </a:r>
            <a:endParaRPr sz="1200" i="1"/>
          </a:p>
        </p:txBody>
      </p:sp>
      <p:sp>
        <p:nvSpPr>
          <p:cNvPr id="168" name="Shape 168"/>
          <p:cNvSpPr txBox="1"/>
          <p:nvPr/>
        </p:nvSpPr>
        <p:spPr>
          <a:xfrm>
            <a:off x="3617425" y="4255399"/>
            <a:ext cx="2072100" cy="33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BarPro w/ Age Verify</a:t>
            </a:r>
            <a:endParaRPr b="1"/>
          </a:p>
        </p:txBody>
      </p:sp>
      <p:sp>
        <p:nvSpPr>
          <p:cNvPr id="169" name="Shape 169"/>
          <p:cNvSpPr txBox="1"/>
          <p:nvPr/>
        </p:nvSpPr>
        <p:spPr>
          <a:xfrm>
            <a:off x="6566875" y="1806999"/>
            <a:ext cx="2480400" cy="7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i="1">
                <a:highlight>
                  <a:srgbClr val="FFFFFF"/>
                </a:highlight>
              </a:rPr>
              <a:t>Know exactly how much you have in your inventory</a:t>
            </a:r>
            <a:endParaRPr sz="1200" i="1"/>
          </a:p>
        </p:txBody>
      </p:sp>
      <p:pic>
        <p:nvPicPr>
          <p:cNvPr id="170" name="Shape 170"/>
          <p:cNvPicPr preferRelativeResize="0"/>
          <p:nvPr/>
        </p:nvPicPr>
        <p:blipFill>
          <a:blip r:embed="rId3">
            <a:alphaModFix/>
          </a:blip>
          <a:stretch>
            <a:fillRect/>
          </a:stretch>
        </p:blipFill>
        <p:spPr>
          <a:xfrm>
            <a:off x="1819050" y="2640074"/>
            <a:ext cx="1153149" cy="1153149"/>
          </a:xfrm>
          <a:prstGeom prst="rect">
            <a:avLst/>
          </a:prstGeom>
          <a:noFill/>
          <a:ln>
            <a:noFill/>
          </a:ln>
        </p:spPr>
      </p:pic>
      <p:sp>
        <p:nvSpPr>
          <p:cNvPr id="171" name="Shape 171"/>
          <p:cNvSpPr txBox="1"/>
          <p:nvPr/>
        </p:nvSpPr>
        <p:spPr>
          <a:xfrm>
            <a:off x="99125" y="784048"/>
            <a:ext cx="2891100" cy="870600"/>
          </a:xfrm>
          <a:prstGeom prst="rect">
            <a:avLst/>
          </a:prstGeom>
          <a:noFill/>
          <a:ln>
            <a:noFill/>
          </a:ln>
        </p:spPr>
        <p:txBody>
          <a:bodyPr spcFirstLastPara="1" wrap="square" lIns="91425" tIns="91425" rIns="91425" bIns="91425" anchor="ctr" anchorCtr="0">
            <a:noAutofit/>
          </a:bodyPr>
          <a:lstStyle/>
          <a:p>
            <a:pPr marL="0" lvl="0" indent="0" algn="ctr" rtl="0">
              <a:lnSpc>
                <a:spcPct val="110000"/>
              </a:lnSpc>
              <a:spcBef>
                <a:spcPts val="500"/>
              </a:spcBef>
              <a:spcAft>
                <a:spcPts val="0"/>
              </a:spcAft>
              <a:buClr>
                <a:schemeClr val="dk1"/>
              </a:buClr>
              <a:buSzPts val="1100"/>
              <a:buFont typeface="Arial"/>
              <a:buNone/>
            </a:pPr>
            <a:r>
              <a:rPr lang="en" sz="2400" b="1" u="sng">
                <a:solidFill>
                  <a:srgbClr val="43B02A"/>
                </a:solidFill>
              </a:rPr>
              <a:t>Link a Card</a:t>
            </a:r>
            <a:endParaRPr sz="2400" b="1" u="sng">
              <a:solidFill>
                <a:srgbClr val="43B02A"/>
              </a:solidFill>
            </a:endParaRPr>
          </a:p>
          <a:p>
            <a:pPr marL="0" lvl="0" indent="0" rtl="0">
              <a:spcBef>
                <a:spcPts val="500"/>
              </a:spcBef>
              <a:spcAft>
                <a:spcPts val="0"/>
              </a:spcAft>
              <a:buNone/>
            </a:pPr>
            <a:endParaRPr sz="2400"/>
          </a:p>
        </p:txBody>
      </p:sp>
      <p:sp>
        <p:nvSpPr>
          <p:cNvPr id="172" name="Shape 172"/>
          <p:cNvSpPr txBox="1"/>
          <p:nvPr/>
        </p:nvSpPr>
        <p:spPr>
          <a:xfrm>
            <a:off x="97625" y="1806999"/>
            <a:ext cx="3046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50" i="1">
                <a:solidFill>
                  <a:schemeClr val="dk1"/>
                </a:solidFill>
                <a:highlight>
                  <a:srgbClr val="FFFFFF"/>
                </a:highlight>
              </a:rPr>
              <a:t>Pre-auth cards for tabs </a:t>
            </a:r>
            <a:endParaRPr i="1">
              <a:solidFill>
                <a:schemeClr val="dk1"/>
              </a:solidFill>
              <a:highlight>
                <a:srgbClr val="FFFFFF"/>
              </a:highlight>
            </a:endParaRPr>
          </a:p>
        </p:txBody>
      </p:sp>
      <p:sp>
        <p:nvSpPr>
          <p:cNvPr id="173" name="Shape 173"/>
          <p:cNvSpPr txBox="1"/>
          <p:nvPr/>
        </p:nvSpPr>
        <p:spPr>
          <a:xfrm>
            <a:off x="634100" y="4255399"/>
            <a:ext cx="2072100" cy="33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Clover</a:t>
            </a:r>
            <a:endParaRPr b="1"/>
          </a:p>
        </p:txBody>
      </p:sp>
      <p:pic>
        <p:nvPicPr>
          <p:cNvPr id="174" name="Shape 174"/>
          <p:cNvPicPr preferRelativeResize="0"/>
          <p:nvPr/>
        </p:nvPicPr>
        <p:blipFill>
          <a:blip r:embed="rId4">
            <a:alphaModFix/>
          </a:blip>
          <a:stretch>
            <a:fillRect/>
          </a:stretch>
        </p:blipFill>
        <p:spPr>
          <a:xfrm>
            <a:off x="387900" y="2623574"/>
            <a:ext cx="1155150" cy="1155150"/>
          </a:xfrm>
          <a:prstGeom prst="rect">
            <a:avLst/>
          </a:prstGeom>
          <a:noFill/>
          <a:ln>
            <a:noFill/>
          </a:ln>
        </p:spPr>
      </p:pic>
      <p:sp>
        <p:nvSpPr>
          <p:cNvPr id="175" name="Shape 175"/>
          <p:cNvSpPr txBox="1"/>
          <p:nvPr/>
        </p:nvSpPr>
        <p:spPr>
          <a:xfrm>
            <a:off x="1445150" y="2927124"/>
            <a:ext cx="450000" cy="467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b="1"/>
              <a:t>+</a:t>
            </a:r>
            <a:endParaRPr sz="2400" b="1"/>
          </a:p>
        </p:txBody>
      </p:sp>
      <p:pic>
        <p:nvPicPr>
          <p:cNvPr id="176" name="Shape 176"/>
          <p:cNvPicPr preferRelativeResize="0"/>
          <p:nvPr/>
        </p:nvPicPr>
        <p:blipFill>
          <a:blip r:embed="rId5">
            <a:alphaModFix/>
          </a:blip>
          <a:stretch>
            <a:fillRect/>
          </a:stretch>
        </p:blipFill>
        <p:spPr>
          <a:xfrm>
            <a:off x="6917700" y="2429599"/>
            <a:ext cx="1615150" cy="1615150"/>
          </a:xfrm>
          <a:prstGeom prst="rect">
            <a:avLst/>
          </a:prstGeom>
          <a:noFill/>
          <a:ln>
            <a:noFill/>
          </a:ln>
        </p:spPr>
      </p:pic>
      <p:pic>
        <p:nvPicPr>
          <p:cNvPr id="177" name="Shape 177"/>
          <p:cNvPicPr preferRelativeResize="0"/>
          <p:nvPr/>
        </p:nvPicPr>
        <p:blipFill>
          <a:blip r:embed="rId6">
            <a:alphaModFix/>
          </a:blip>
          <a:stretch>
            <a:fillRect/>
          </a:stretch>
        </p:blipFill>
        <p:spPr>
          <a:xfrm>
            <a:off x="4040000" y="2702549"/>
            <a:ext cx="1216400" cy="1216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idx="4294967295"/>
          </p:nvPr>
        </p:nvSpPr>
        <p:spPr>
          <a:xfrm>
            <a:off x="14292" y="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43B02A"/>
                </a:solidFill>
              </a:rPr>
              <a:t>Tools for Liquor Stores</a:t>
            </a:r>
            <a:endParaRPr b="1" dirty="0">
              <a:solidFill>
                <a:srgbClr val="43B02A"/>
              </a:solidFill>
            </a:endParaRPr>
          </a:p>
        </p:txBody>
      </p:sp>
      <p:sp>
        <p:nvSpPr>
          <p:cNvPr id="183" name="Shape 183"/>
          <p:cNvSpPr txBox="1"/>
          <p:nvPr/>
        </p:nvSpPr>
        <p:spPr>
          <a:xfrm>
            <a:off x="3067925" y="721525"/>
            <a:ext cx="2955000" cy="3981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500"/>
              </a:spcBef>
              <a:spcAft>
                <a:spcPts val="0"/>
              </a:spcAft>
              <a:buClr>
                <a:schemeClr val="dk1"/>
              </a:buClr>
              <a:buSzPts val="1100"/>
              <a:buFont typeface="Arial"/>
              <a:buNone/>
            </a:pPr>
            <a:r>
              <a:rPr lang="en" sz="2400" b="1" u="sng">
                <a:solidFill>
                  <a:srgbClr val="43B02A"/>
                </a:solidFill>
              </a:rPr>
              <a:t>Online to In Store</a:t>
            </a:r>
            <a:endParaRPr sz="2400" b="1" u="sng">
              <a:solidFill>
                <a:srgbClr val="43B02A"/>
              </a:solidFill>
            </a:endParaRPr>
          </a:p>
          <a:p>
            <a:pPr marL="0" lvl="0" indent="0" rtl="0">
              <a:spcBef>
                <a:spcPts val="500"/>
              </a:spcBef>
              <a:spcAft>
                <a:spcPts val="0"/>
              </a:spcAft>
              <a:buNone/>
            </a:pPr>
            <a:endParaRPr sz="2400"/>
          </a:p>
        </p:txBody>
      </p:sp>
      <p:sp>
        <p:nvSpPr>
          <p:cNvPr id="184" name="Shape 184"/>
          <p:cNvSpPr txBox="1"/>
          <p:nvPr/>
        </p:nvSpPr>
        <p:spPr>
          <a:xfrm>
            <a:off x="6203513" y="721513"/>
            <a:ext cx="2891100" cy="3981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500"/>
              </a:spcBef>
              <a:spcAft>
                <a:spcPts val="0"/>
              </a:spcAft>
              <a:buNone/>
            </a:pPr>
            <a:r>
              <a:rPr lang="en" sz="2400" b="1" u="sng">
                <a:solidFill>
                  <a:srgbClr val="43B02A"/>
                </a:solidFill>
              </a:rPr>
              <a:t>Check IDs</a:t>
            </a:r>
            <a:endParaRPr sz="2400" b="1" u="sng">
              <a:solidFill>
                <a:srgbClr val="43B02A"/>
              </a:solidFill>
            </a:endParaRPr>
          </a:p>
          <a:p>
            <a:pPr marL="0" lvl="0" indent="0" rtl="0">
              <a:spcBef>
                <a:spcPts val="500"/>
              </a:spcBef>
              <a:spcAft>
                <a:spcPts val="0"/>
              </a:spcAft>
              <a:buNone/>
            </a:pPr>
            <a:endParaRPr sz="2400"/>
          </a:p>
        </p:txBody>
      </p:sp>
      <p:sp>
        <p:nvSpPr>
          <p:cNvPr id="185" name="Shape 185"/>
          <p:cNvSpPr txBox="1"/>
          <p:nvPr/>
        </p:nvSpPr>
        <p:spPr>
          <a:xfrm>
            <a:off x="6613013" y="3659500"/>
            <a:ext cx="2072100" cy="33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t>Age Verification by Appheaven</a:t>
            </a:r>
            <a:endParaRPr sz="1200" b="1"/>
          </a:p>
        </p:txBody>
      </p:sp>
      <p:sp>
        <p:nvSpPr>
          <p:cNvPr id="186" name="Shape 186"/>
          <p:cNvSpPr txBox="1"/>
          <p:nvPr/>
        </p:nvSpPr>
        <p:spPr>
          <a:xfrm>
            <a:off x="3161975" y="1363500"/>
            <a:ext cx="2766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i="1">
                <a:solidFill>
                  <a:schemeClr val="dk1"/>
                </a:solidFill>
                <a:highlight>
                  <a:srgbClr val="FFFFFF"/>
                </a:highlight>
              </a:rPr>
              <a:t>Get your inventory listed on Google maps and bring in customers </a:t>
            </a:r>
            <a:endParaRPr sz="1200" i="1"/>
          </a:p>
        </p:txBody>
      </p:sp>
      <p:sp>
        <p:nvSpPr>
          <p:cNvPr id="187" name="Shape 187"/>
          <p:cNvSpPr txBox="1"/>
          <p:nvPr/>
        </p:nvSpPr>
        <p:spPr>
          <a:xfrm>
            <a:off x="3509375" y="3659500"/>
            <a:ext cx="2072100" cy="33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t>Pointy</a:t>
            </a:r>
            <a:endParaRPr sz="1200" b="1"/>
          </a:p>
        </p:txBody>
      </p:sp>
      <p:sp>
        <p:nvSpPr>
          <p:cNvPr id="188" name="Shape 188"/>
          <p:cNvSpPr txBox="1"/>
          <p:nvPr/>
        </p:nvSpPr>
        <p:spPr>
          <a:xfrm>
            <a:off x="6429425" y="1363500"/>
            <a:ext cx="2439300" cy="52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i="1">
                <a:highlight>
                  <a:srgbClr val="FFFFFF"/>
                </a:highlight>
              </a:rPr>
              <a:t>Age verification for alcohol purchases</a:t>
            </a:r>
            <a:endParaRPr sz="1200" i="1"/>
          </a:p>
        </p:txBody>
      </p:sp>
      <p:sp>
        <p:nvSpPr>
          <p:cNvPr id="189" name="Shape 189"/>
          <p:cNvSpPr txBox="1"/>
          <p:nvPr/>
        </p:nvSpPr>
        <p:spPr>
          <a:xfrm>
            <a:off x="99125" y="721513"/>
            <a:ext cx="2891100" cy="3981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500"/>
              </a:spcBef>
              <a:spcAft>
                <a:spcPts val="0"/>
              </a:spcAft>
              <a:buClr>
                <a:schemeClr val="dk1"/>
              </a:buClr>
              <a:buSzPts val="1100"/>
              <a:buFont typeface="Arial"/>
              <a:buNone/>
            </a:pPr>
            <a:r>
              <a:rPr lang="en" sz="2400" b="1" u="sng">
                <a:solidFill>
                  <a:srgbClr val="43B02A"/>
                </a:solidFill>
              </a:rPr>
              <a:t>Sell Online</a:t>
            </a:r>
            <a:endParaRPr sz="2400" b="1" u="sng">
              <a:solidFill>
                <a:srgbClr val="43B02A"/>
              </a:solidFill>
            </a:endParaRPr>
          </a:p>
          <a:p>
            <a:pPr marL="0" lvl="0" indent="0" rtl="0">
              <a:spcBef>
                <a:spcPts val="500"/>
              </a:spcBef>
              <a:spcAft>
                <a:spcPts val="0"/>
              </a:spcAft>
              <a:buNone/>
            </a:pPr>
            <a:endParaRPr sz="2400"/>
          </a:p>
        </p:txBody>
      </p:sp>
      <p:sp>
        <p:nvSpPr>
          <p:cNvPr id="190" name="Shape 190"/>
          <p:cNvSpPr txBox="1"/>
          <p:nvPr/>
        </p:nvSpPr>
        <p:spPr>
          <a:xfrm>
            <a:off x="21425" y="1363500"/>
            <a:ext cx="3046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i="1">
                <a:solidFill>
                  <a:schemeClr val="dk1"/>
                </a:solidFill>
                <a:highlight>
                  <a:srgbClr val="FFFFFF"/>
                </a:highlight>
              </a:rPr>
              <a:t>Sell beer, liquor and wine on the largest online alcohol marketplace</a:t>
            </a:r>
            <a:endParaRPr sz="1200" i="1">
              <a:solidFill>
                <a:schemeClr val="dk1"/>
              </a:solidFill>
              <a:highlight>
                <a:srgbClr val="FFFFFF"/>
              </a:highlight>
            </a:endParaRPr>
          </a:p>
        </p:txBody>
      </p:sp>
      <p:sp>
        <p:nvSpPr>
          <p:cNvPr id="191" name="Shape 191"/>
          <p:cNvSpPr txBox="1"/>
          <p:nvPr/>
        </p:nvSpPr>
        <p:spPr>
          <a:xfrm>
            <a:off x="508625" y="3659500"/>
            <a:ext cx="2072100" cy="33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t>Drizly Alcohol E-commerce</a:t>
            </a:r>
            <a:endParaRPr sz="1200" b="1"/>
          </a:p>
        </p:txBody>
      </p:sp>
      <p:pic>
        <p:nvPicPr>
          <p:cNvPr id="192" name="Shape 192"/>
          <p:cNvPicPr preferRelativeResize="0">
            <a:picLocks noChangeAspect="1"/>
          </p:cNvPicPr>
          <p:nvPr/>
        </p:nvPicPr>
        <p:blipFill>
          <a:blip r:embed="rId3">
            <a:alphaModFix/>
          </a:blip>
          <a:stretch>
            <a:fillRect/>
          </a:stretch>
        </p:blipFill>
        <p:spPr>
          <a:xfrm>
            <a:off x="1024776" y="2202833"/>
            <a:ext cx="1280160" cy="1280160"/>
          </a:xfrm>
          <a:prstGeom prst="rect">
            <a:avLst/>
          </a:prstGeom>
          <a:noFill/>
          <a:ln>
            <a:noFill/>
          </a:ln>
        </p:spPr>
      </p:pic>
      <p:pic>
        <p:nvPicPr>
          <p:cNvPr id="193" name="Shape 193"/>
          <p:cNvPicPr preferRelativeResize="0"/>
          <p:nvPr/>
        </p:nvPicPr>
        <p:blipFill>
          <a:blip r:embed="rId4">
            <a:alphaModFix/>
          </a:blip>
          <a:stretch>
            <a:fillRect/>
          </a:stretch>
        </p:blipFill>
        <p:spPr>
          <a:xfrm>
            <a:off x="6696563" y="1899425"/>
            <a:ext cx="1905000" cy="1905000"/>
          </a:xfrm>
          <a:prstGeom prst="rect">
            <a:avLst/>
          </a:prstGeom>
          <a:noFill/>
          <a:ln>
            <a:noFill/>
          </a:ln>
        </p:spPr>
      </p:pic>
      <p:pic>
        <p:nvPicPr>
          <p:cNvPr id="194" name="Shape 194"/>
          <p:cNvPicPr preferRelativeResize="0"/>
          <p:nvPr/>
        </p:nvPicPr>
        <p:blipFill>
          <a:blip r:embed="rId5">
            <a:alphaModFix/>
          </a:blip>
          <a:stretch>
            <a:fillRect/>
          </a:stretch>
        </p:blipFill>
        <p:spPr>
          <a:xfrm>
            <a:off x="3854850" y="2161350"/>
            <a:ext cx="1381150" cy="13811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543</Words>
  <Application>Microsoft Office PowerPoint</Application>
  <PresentationFormat>On-screen Show (16:9)</PresentationFormat>
  <Paragraphs>106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Roboto</vt:lpstr>
      <vt:lpstr>Calibri</vt:lpstr>
      <vt:lpstr>Simple Light</vt:lpstr>
      <vt:lpstr>PowerPoint Presentation</vt:lpstr>
      <vt:lpstr>Device &amp; App (R)Evolution</vt:lpstr>
      <vt:lpstr>The Past: Cash Registers</vt:lpstr>
      <vt:lpstr>PowerPoint Presentation</vt:lpstr>
      <vt:lpstr>Clover for Bars</vt:lpstr>
      <vt:lpstr>Clover for Liquor Stores</vt:lpstr>
      <vt:lpstr>Must-Have Apps for Bars &amp; Liquor Stores</vt:lpstr>
      <vt:lpstr>Tools for Bars</vt:lpstr>
      <vt:lpstr>Tools for Liquor Stores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Trokel, Dana</dc:creator>
  <cp:lastModifiedBy>First Data USA</cp:lastModifiedBy>
  <cp:revision>2</cp:revision>
  <dcterms:modified xsi:type="dcterms:W3CDTF">2018-05-29T21:07:27Z</dcterms:modified>
</cp:coreProperties>
</file>